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 id="2147483659" r:id="rId3"/>
    <p:sldMasterId id="2147483663" r:id="rId4"/>
  </p:sldMasterIdLst>
  <p:notesMasterIdLst>
    <p:notesMasterId r:id="rId52"/>
  </p:notesMasterIdLst>
  <p:sldIdLst>
    <p:sldId id="589" r:id="rId5"/>
    <p:sldId id="500" r:id="rId6"/>
    <p:sldId id="530" r:id="rId7"/>
    <p:sldId id="531" r:id="rId8"/>
    <p:sldId id="501" r:id="rId9"/>
    <p:sldId id="529" r:id="rId10"/>
    <p:sldId id="512" r:id="rId11"/>
    <p:sldId id="511" r:id="rId12"/>
    <p:sldId id="532" r:id="rId13"/>
    <p:sldId id="533" r:id="rId14"/>
    <p:sldId id="534" r:id="rId15"/>
    <p:sldId id="535" r:id="rId16"/>
    <p:sldId id="536" r:id="rId17"/>
    <p:sldId id="537" r:id="rId18"/>
    <p:sldId id="538" r:id="rId19"/>
    <p:sldId id="585" r:id="rId20"/>
    <p:sldId id="543" r:id="rId21"/>
    <p:sldId id="544" r:id="rId22"/>
    <p:sldId id="545" r:id="rId23"/>
    <p:sldId id="546" r:id="rId24"/>
    <p:sldId id="547" r:id="rId25"/>
    <p:sldId id="548" r:id="rId26"/>
    <p:sldId id="549" r:id="rId27"/>
    <p:sldId id="558" r:id="rId28"/>
    <p:sldId id="559" r:id="rId29"/>
    <p:sldId id="560" r:id="rId30"/>
    <p:sldId id="561" r:id="rId31"/>
    <p:sldId id="562" r:id="rId32"/>
    <p:sldId id="563" r:id="rId33"/>
    <p:sldId id="564" r:id="rId34"/>
    <p:sldId id="565" r:id="rId35"/>
    <p:sldId id="566" r:id="rId36"/>
    <p:sldId id="570" r:id="rId37"/>
    <p:sldId id="571" r:id="rId38"/>
    <p:sldId id="572" r:id="rId39"/>
    <p:sldId id="573" r:id="rId40"/>
    <p:sldId id="575" r:id="rId41"/>
    <p:sldId id="576" r:id="rId42"/>
    <p:sldId id="577" r:id="rId43"/>
    <p:sldId id="590" r:id="rId44"/>
    <p:sldId id="578" r:id="rId45"/>
    <p:sldId id="591" r:id="rId46"/>
    <p:sldId id="583" r:id="rId47"/>
    <p:sldId id="584" r:id="rId48"/>
    <p:sldId id="586" r:id="rId49"/>
    <p:sldId id="587" r:id="rId50"/>
    <p:sldId id="588" r:id="rId5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E"/>
    <a:srgbClr val="FEFEFF"/>
    <a:srgbClr val="FFFEFE"/>
    <a:srgbClr val="FFFF99"/>
    <a:srgbClr val="FF0000"/>
    <a:srgbClr val="006600"/>
    <a:srgbClr val="800080"/>
    <a:srgbClr val="0000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5" autoAdjust="0"/>
    <p:restoredTop sz="93854" autoAdjust="0"/>
  </p:normalViewPr>
  <p:slideViewPr>
    <p:cSldViewPr snapToGrid="0">
      <p:cViewPr varScale="1">
        <p:scale>
          <a:sx n="166" d="100"/>
          <a:sy n="166" d="100"/>
        </p:scale>
        <p:origin x="-196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9" d="100"/>
          <a:sy n="69" d="100"/>
        </p:scale>
        <p:origin x="-3222" y="-10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6888" cy="465138"/>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defTabSz="930275">
              <a:defRPr sz="1200"/>
            </a:lvl1pPr>
          </a:lstStyle>
          <a:p>
            <a:endParaRPr lang="en-US"/>
          </a:p>
        </p:txBody>
      </p:sp>
      <p:sp>
        <p:nvSpPr>
          <p:cNvPr id="8195" name="Rectangle 3"/>
          <p:cNvSpPr>
            <a:spLocks noGrp="1" noChangeArrowheads="1"/>
          </p:cNvSpPr>
          <p:nvPr>
            <p:ph type="dt" idx="1"/>
          </p:nvPr>
        </p:nvSpPr>
        <p:spPr bwMode="auto">
          <a:xfrm>
            <a:off x="3971925" y="0"/>
            <a:ext cx="3036888" cy="465138"/>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lvl1pPr algn="r" defTabSz="930275">
              <a:defRPr sz="1200"/>
            </a:lvl1pPr>
          </a:lstStyle>
          <a:p>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700088" y="4416425"/>
            <a:ext cx="5610225" cy="4183063"/>
          </a:xfrm>
          <a:prstGeom prst="rect">
            <a:avLst/>
          </a:prstGeom>
          <a:noFill/>
          <a:ln w="9525">
            <a:noFill/>
            <a:miter lim="800000"/>
            <a:headEnd/>
            <a:tailEnd/>
          </a:ln>
          <a:effectLst/>
        </p:spPr>
        <p:txBody>
          <a:bodyPr vert="horz" wrap="square" lIns="93164" tIns="46582" rIns="93164" bIns="4658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8" name="Rectangle 6"/>
          <p:cNvSpPr>
            <a:spLocks noGrp="1" noChangeArrowheads="1"/>
          </p:cNvSpPr>
          <p:nvPr>
            <p:ph type="ftr" sz="quarter" idx="4"/>
          </p:nvPr>
        </p:nvSpPr>
        <p:spPr bwMode="auto">
          <a:xfrm>
            <a:off x="0" y="8829675"/>
            <a:ext cx="3036888" cy="465138"/>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defTabSz="930275">
              <a:defRPr sz="1200"/>
            </a:lvl1pPr>
          </a:lstStyle>
          <a:p>
            <a:endParaRPr lang="en-US"/>
          </a:p>
        </p:txBody>
      </p:sp>
      <p:sp>
        <p:nvSpPr>
          <p:cNvPr id="8199" name="Rectangle 7"/>
          <p:cNvSpPr>
            <a:spLocks noGrp="1" noChangeArrowheads="1"/>
          </p:cNvSpPr>
          <p:nvPr>
            <p:ph type="sldNum" sz="quarter" idx="5"/>
          </p:nvPr>
        </p:nvSpPr>
        <p:spPr bwMode="auto">
          <a:xfrm>
            <a:off x="3971925" y="8829675"/>
            <a:ext cx="3036888" cy="465138"/>
          </a:xfrm>
          <a:prstGeom prst="rect">
            <a:avLst/>
          </a:prstGeom>
          <a:noFill/>
          <a:ln w="9525">
            <a:noFill/>
            <a:miter lim="800000"/>
            <a:headEnd/>
            <a:tailEnd/>
          </a:ln>
          <a:effectLst/>
        </p:spPr>
        <p:txBody>
          <a:bodyPr vert="horz" wrap="square" lIns="93164" tIns="46582" rIns="93164" bIns="46582" numCol="1" anchor="b" anchorCtr="0" compatLnSpc="1">
            <a:prstTxWarp prst="textNoShape">
              <a:avLst/>
            </a:prstTxWarp>
          </a:bodyPr>
          <a:lstStyle>
            <a:lvl1pPr algn="r" defTabSz="930275">
              <a:defRPr sz="1200"/>
            </a:lvl1pPr>
          </a:lstStyle>
          <a:p>
            <a:fld id="{9F91F20D-E422-4422-981E-25EFB55D055D}"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EC9F4B8-6F34-4979-A1D4-673DFF740421}" type="slidenum">
              <a:rPr lang="en-US"/>
              <a:pPr/>
              <a:t>8</a:t>
            </a:fld>
            <a:endParaRPr lang="en-US"/>
          </a:p>
        </p:txBody>
      </p:sp>
      <p:sp>
        <p:nvSpPr>
          <p:cNvPr id="1326082" name="Slide Image Placeholder 1"/>
          <p:cNvSpPr>
            <a:spLocks noGrp="1" noRot="1" noChangeAspect="1" noTextEdit="1"/>
          </p:cNvSpPr>
          <p:nvPr>
            <p:ph type="sldImg"/>
          </p:nvPr>
        </p:nvSpPr>
        <p:spPr>
          <a:ln/>
        </p:spPr>
      </p:sp>
      <p:sp>
        <p:nvSpPr>
          <p:cNvPr id="1326083" name="Notes Placeholder 2"/>
          <p:cNvSpPr>
            <a:spLocks noGrp="1"/>
          </p:cNvSpPr>
          <p:nvPr>
            <p:ph type="body" idx="1"/>
          </p:nvPr>
        </p:nvSpPr>
        <p:spPr>
          <a:xfrm>
            <a:off x="223838" y="4416425"/>
            <a:ext cx="6492875" cy="4629150"/>
          </a:xfrm>
        </p:spPr>
        <p:txBody>
          <a:bodyPr lIns="93136" tIns="46566" rIns="93136" bIns="46566">
            <a:spAutoFit/>
          </a:bodyPr>
          <a:lstStyle/>
          <a:p>
            <a:r>
              <a:rPr lang="en-CA" sz="1000"/>
              <a:t>Obviously, there are many other forms of data. Let</a:t>
            </a:r>
            <a:r>
              <a:rPr lang="en-CA" altLang="en-US" sz="1000"/>
              <a:t>’</a:t>
            </a:r>
            <a:r>
              <a:rPr lang="en-CA" sz="1000"/>
              <a:t>s start with the hottest topic associated with Big Data today: social networks. Twitter generates about 12 terabytes a day of tweet data – which is every single day. Now, keep in mind, these numbers are hard to keep accurate, so the point is that they</a:t>
            </a:r>
            <a:r>
              <a:rPr lang="en-CA" altLang="en-US" sz="1000"/>
              <a:t>’</a:t>
            </a:r>
            <a:r>
              <a:rPr lang="en-CA" sz="1000"/>
              <a:t>re </a:t>
            </a:r>
            <a:r>
              <a:rPr lang="en-CA" sz="1000" b="1"/>
              <a:t>big</a:t>
            </a:r>
            <a:r>
              <a:rPr lang="en-CA" sz="1000"/>
              <a:t>, right?</a:t>
            </a:r>
            <a:r>
              <a:rPr lang="en-CA" sz="1000" b="1"/>
              <a:t> </a:t>
            </a:r>
            <a:r>
              <a:rPr lang="en-CA" sz="1000"/>
              <a:t>So don</a:t>
            </a:r>
            <a:r>
              <a:rPr lang="en-CA" altLang="en-US" sz="1000"/>
              <a:t>’</a:t>
            </a:r>
            <a:r>
              <a:rPr lang="en-CA" sz="1000"/>
              <a:t>t fixate on the actual number because they change all the time and realize that even if these numbers are out of date by 2 years, it</a:t>
            </a:r>
            <a:r>
              <a:rPr lang="en-CA" altLang="en-US" sz="1000"/>
              <a:t>’</a:t>
            </a:r>
            <a:r>
              <a:rPr lang="en-CA" sz="1000"/>
              <a:t>s at a point where it</a:t>
            </a:r>
            <a:r>
              <a:rPr lang="en-CA" altLang="en-US" sz="1000"/>
              <a:t>’</a:t>
            </a:r>
            <a:r>
              <a:rPr lang="en-CA" sz="1000"/>
              <a:t>s too staggering to handle exclusively using traditional approaches.</a:t>
            </a:r>
          </a:p>
          <a:p>
            <a:endParaRPr lang="en-CA" sz="1000"/>
          </a:p>
          <a:p>
            <a:r>
              <a:rPr lang="en-CA" sz="1000"/>
              <a:t>+CLICK+</a:t>
            </a:r>
          </a:p>
          <a:p>
            <a:r>
              <a:rPr lang="en-CA" sz="1000"/>
              <a:t>Facebook over a year ago was generating 25 terabytes of log data every day (</a:t>
            </a:r>
            <a:r>
              <a:rPr lang="en-US" sz="1000"/>
              <a:t>Facebook log data reference: http://www.datacenterknowledge.com/archives/2009/04/17/a-look-inside-facebooks-data-center/</a:t>
            </a:r>
          </a:p>
          <a:p>
            <a:r>
              <a:rPr lang="en-CA" sz="1000"/>
              <a:t>) and probably about 7 to 8 terabytes of data that goes up on the Internet. </a:t>
            </a:r>
          </a:p>
          <a:p>
            <a:endParaRPr lang="en-CA" sz="1000"/>
          </a:p>
          <a:p>
            <a:r>
              <a:rPr lang="en-CA" sz="1000"/>
              <a:t>+CLICK+</a:t>
            </a:r>
          </a:p>
          <a:p>
            <a:r>
              <a:rPr lang="en-CA" sz="1000"/>
              <a:t>Google, who knows?  Look at Google Plus, YouTube, Google Maps, and all that kind of stuff. So that</a:t>
            </a:r>
            <a:r>
              <a:rPr lang="en-CA" altLang="en-US" sz="1000"/>
              <a:t>’</a:t>
            </a:r>
            <a:r>
              <a:rPr lang="en-CA" sz="1000"/>
              <a:t>s the left hand of this chart – the social network layer.</a:t>
            </a:r>
          </a:p>
          <a:p>
            <a:endParaRPr lang="en-CA" sz="1000"/>
          </a:p>
          <a:p>
            <a:r>
              <a:rPr lang="en-CA" sz="1000"/>
              <a:t>+CLICK+</a:t>
            </a:r>
          </a:p>
          <a:p>
            <a:r>
              <a:rPr lang="en-CA" sz="1000"/>
              <a:t>Now let</a:t>
            </a:r>
            <a:r>
              <a:rPr lang="en-CA" altLang="en-US" sz="1000"/>
              <a:t>’</a:t>
            </a:r>
            <a:r>
              <a:rPr lang="en-CA" sz="1000"/>
              <a:t>s get back to instrumentation: there are massive amounts of proliferated technologies that allow us to be more interconnected than in the history of the world – and it just isn</a:t>
            </a:r>
            <a:r>
              <a:rPr lang="en-CA" altLang="en-US" sz="1000"/>
              <a:t>’</a:t>
            </a:r>
            <a:r>
              <a:rPr lang="en-CA" sz="1000"/>
              <a:t>t P2P (people to people) interconnections, it</a:t>
            </a:r>
            <a:r>
              <a:rPr lang="en-CA" altLang="en-US" sz="1000"/>
              <a:t>’</a:t>
            </a:r>
            <a:r>
              <a:rPr lang="en-CA" sz="1000"/>
              <a:t>s M2M (machine to machine) as well. Again, with these numbers, who cares what the current number is, I try to keep them updated, but it</a:t>
            </a:r>
            <a:r>
              <a:rPr lang="en-CA" altLang="en-US" sz="1000"/>
              <a:t>’</a:t>
            </a:r>
            <a:r>
              <a:rPr lang="en-CA" sz="1000"/>
              <a:t>s the point that even if they are out of date, it</a:t>
            </a:r>
            <a:r>
              <a:rPr lang="en-CA" altLang="en-US" sz="1000"/>
              <a:t>’</a:t>
            </a:r>
            <a:r>
              <a:rPr lang="en-CA" sz="1000"/>
              <a:t>s almost unimaginable how large these numbers are. Over 4.6 billion camera phones that leverage built-in GPD to tag your location or your photos, purpose built GPS devices, smart metres. If you recall the bridge that collapsed in Minneapolis a number of years ago in the USA, it was rebuilt with smart sensors inside it that measure the contraction of the concrete based on weather conditions, ice build up, and so much more. </a:t>
            </a:r>
          </a:p>
          <a:p>
            <a:endParaRPr lang="en-CA" sz="1000"/>
          </a:p>
          <a:p>
            <a:r>
              <a:rPr lang="en-CA" sz="1000"/>
              <a:t>So I didn</a:t>
            </a:r>
            <a:r>
              <a:rPr lang="en-CA" altLang="en-US" sz="1000"/>
              <a:t>’</a:t>
            </a:r>
            <a:r>
              <a:rPr lang="en-CA" sz="1000"/>
              <a:t>t realise how true it was when Sam P launched Smart Planet: I thought it was a marketing play. But truly the world is more instrumented, interconnected, and intelligent than it</a:t>
            </a:r>
            <a:r>
              <a:rPr lang="en-CA" altLang="en-US" sz="1000"/>
              <a:t>’</a:t>
            </a:r>
            <a:r>
              <a:rPr lang="en-CA" sz="1000"/>
              <a:t>s ever been before and this capability allows us to address new problems and gain new insight never before thought possible and that</a:t>
            </a:r>
            <a:r>
              <a:rPr lang="en-CA" altLang="en-US" sz="1000"/>
              <a:t>’</a:t>
            </a:r>
            <a:r>
              <a:rPr lang="en-CA" sz="1000"/>
              <a:t>s what the Big Data opportunity is going to be all about!</a:t>
            </a:r>
          </a:p>
          <a:p>
            <a:endParaRPr lang="en-US" sz="1000"/>
          </a:p>
        </p:txBody>
      </p:sp>
      <p:sp>
        <p:nvSpPr>
          <p:cNvPr id="1326084" name="Slide Number Placeholder 3"/>
          <p:cNvSpPr txBox="1">
            <a:spLocks noGrp="1"/>
          </p:cNvSpPr>
          <p:nvPr/>
        </p:nvSpPr>
        <p:spPr bwMode="auto">
          <a:xfrm>
            <a:off x="3970338" y="8829675"/>
            <a:ext cx="3038475" cy="465138"/>
          </a:xfrm>
          <a:prstGeom prst="rect">
            <a:avLst/>
          </a:prstGeom>
          <a:noFill/>
          <a:ln w="9525">
            <a:noFill/>
            <a:miter lim="800000"/>
            <a:headEnd/>
            <a:tailEnd/>
          </a:ln>
        </p:spPr>
        <p:txBody>
          <a:bodyPr lIns="93136" tIns="46566" rIns="93136" bIns="46566" anchor="b"/>
          <a:lstStyle/>
          <a:p>
            <a:pPr algn="r" defTabSz="930275"/>
            <a:fld id="{080F7277-8B8D-48C3-89F7-247841EEF6B8}" type="slidenum">
              <a:rPr lang="en-US" sz="1200">
                <a:ea typeface="ＭＳ Ｐゴシック" pitchFamily="34" charset="-128"/>
              </a:rPr>
              <a:pPr algn="r" defTabSz="930275"/>
              <a:t>8</a:t>
            </a:fld>
            <a:endParaRPr lang="en-US" sz="120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EB53ABC-0B56-4B5F-8776-CEA65BDE2888}" type="slidenum">
              <a:rPr lang="en-US"/>
              <a:pPr/>
              <a:t>18</a:t>
            </a:fld>
            <a:endParaRPr lang="en-US"/>
          </a:p>
        </p:txBody>
      </p:sp>
      <p:sp>
        <p:nvSpPr>
          <p:cNvPr id="12902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2902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B0438FC-E385-45A3-A2D9-5846DD3C1FF3}" type="slidenum">
              <a:rPr lang="en-US"/>
              <a:pPr/>
              <a:t>19</a:t>
            </a:fld>
            <a:endParaRPr lang="en-US"/>
          </a:p>
        </p:txBody>
      </p:sp>
      <p:sp>
        <p:nvSpPr>
          <p:cNvPr id="13004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3005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FB4C8D6-DC5E-4ECC-88BC-303B193D59D7}" type="slidenum">
              <a:rPr lang="en-US"/>
              <a:pPr/>
              <a:t>20</a:t>
            </a:fld>
            <a:endParaRPr lang="en-US"/>
          </a:p>
        </p:txBody>
      </p:sp>
      <p:sp>
        <p:nvSpPr>
          <p:cNvPr id="13107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3107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6C760C-5042-476D-9A64-0EDD4286464C}" type="slidenum">
              <a:rPr lang="en-US"/>
              <a:pPr/>
              <a:t>21</a:t>
            </a:fld>
            <a:endParaRPr lang="en-US"/>
          </a:p>
        </p:txBody>
      </p:sp>
      <p:sp>
        <p:nvSpPr>
          <p:cNvPr id="13209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3209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AA7D5A3-6A19-44B8-A428-0C26D7129A4D}" type="slidenum">
              <a:rPr lang="en-US"/>
              <a:pPr/>
              <a:t>22</a:t>
            </a:fld>
            <a:endParaRPr lang="en-US"/>
          </a:p>
        </p:txBody>
      </p:sp>
      <p:sp>
        <p:nvSpPr>
          <p:cNvPr id="13312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3312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A7B19C5-75D0-4941-B78E-FA866F88EC85}" type="slidenum">
              <a:rPr lang="en-US"/>
              <a:pPr/>
              <a:t>23</a:t>
            </a:fld>
            <a:endParaRPr lang="en-US"/>
          </a:p>
        </p:txBody>
      </p:sp>
      <p:sp>
        <p:nvSpPr>
          <p:cNvPr id="13414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3414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EE0BDC-987A-454B-99B1-B72F81FC7833}" type="slidenum">
              <a:rPr lang="en-US"/>
              <a:pPr/>
              <a:t>24</a:t>
            </a:fld>
            <a:endParaRPr lang="en-US"/>
          </a:p>
        </p:txBody>
      </p:sp>
      <p:sp>
        <p:nvSpPr>
          <p:cNvPr id="14336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336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A151630-0796-4B3A-852A-CAE777D8ADD6}" type="slidenum">
              <a:rPr lang="en-US"/>
              <a:pPr/>
              <a:t>25</a:t>
            </a:fld>
            <a:endParaRPr lang="en-US"/>
          </a:p>
        </p:txBody>
      </p:sp>
      <p:sp>
        <p:nvSpPr>
          <p:cNvPr id="14438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438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55FA0C1-01BF-40CB-AA4C-1DC2DB5B158E}" type="slidenum">
              <a:rPr lang="en-US"/>
              <a:pPr/>
              <a:t>26</a:t>
            </a:fld>
            <a:endParaRPr lang="en-US"/>
          </a:p>
        </p:txBody>
      </p:sp>
      <p:sp>
        <p:nvSpPr>
          <p:cNvPr id="14540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541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E885C27-D497-4677-BF40-D4220CC1AF70}" type="slidenum">
              <a:rPr lang="en-US"/>
              <a:pPr/>
              <a:t>27</a:t>
            </a:fld>
            <a:endParaRPr lang="en-US"/>
          </a:p>
        </p:txBody>
      </p:sp>
      <p:sp>
        <p:nvSpPr>
          <p:cNvPr id="14643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643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2C8E3A1-1C62-4215-98E5-48C8697326B1}" type="slidenum">
              <a:rPr lang="en-US"/>
              <a:pPr/>
              <a:t>9</a:t>
            </a:fld>
            <a:endParaRPr lang="en-US"/>
          </a:p>
        </p:txBody>
      </p:sp>
      <p:sp>
        <p:nvSpPr>
          <p:cNvPr id="11673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1673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D18FAC2-7475-47B4-B969-91B31D861CD8}" type="slidenum">
              <a:rPr lang="en-US"/>
              <a:pPr/>
              <a:t>28</a:t>
            </a:fld>
            <a:endParaRPr lang="en-US"/>
          </a:p>
        </p:txBody>
      </p:sp>
      <p:sp>
        <p:nvSpPr>
          <p:cNvPr id="14745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745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316186-7505-42C2-9A77-FCA2A906B353}" type="slidenum">
              <a:rPr lang="en-US"/>
              <a:pPr/>
              <a:t>29</a:t>
            </a:fld>
            <a:endParaRPr lang="en-US"/>
          </a:p>
        </p:txBody>
      </p:sp>
      <p:sp>
        <p:nvSpPr>
          <p:cNvPr id="14848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848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692FF08-E479-4FE3-8B77-7166C59C2B2A}" type="slidenum">
              <a:rPr lang="en-US"/>
              <a:pPr/>
              <a:t>30</a:t>
            </a:fld>
            <a:endParaRPr lang="en-US"/>
          </a:p>
        </p:txBody>
      </p:sp>
      <p:sp>
        <p:nvSpPr>
          <p:cNvPr id="14950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4950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4E40C48-9E59-4F55-B100-47EDB7479967}" type="slidenum">
              <a:rPr lang="en-US"/>
              <a:pPr/>
              <a:t>31</a:t>
            </a:fld>
            <a:endParaRPr lang="en-US"/>
          </a:p>
        </p:txBody>
      </p:sp>
      <p:sp>
        <p:nvSpPr>
          <p:cNvPr id="15052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053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2CE2206-7DEE-4A7A-9F69-84BD93F8943C}" type="slidenum">
              <a:rPr lang="en-US"/>
              <a:pPr/>
              <a:t>32</a:t>
            </a:fld>
            <a:endParaRPr lang="en-US"/>
          </a:p>
        </p:txBody>
      </p:sp>
      <p:sp>
        <p:nvSpPr>
          <p:cNvPr id="15155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155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69DCAD-C215-4022-BB90-7FA0E9D524C2}" type="slidenum">
              <a:rPr lang="en-US"/>
              <a:pPr/>
              <a:t>33</a:t>
            </a:fld>
            <a:endParaRPr lang="en-US"/>
          </a:p>
        </p:txBody>
      </p:sp>
      <p:sp>
        <p:nvSpPr>
          <p:cNvPr id="15564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565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B02359B-249B-4CF3-8A45-320274F3CFE2}" type="slidenum">
              <a:rPr lang="en-US"/>
              <a:pPr/>
              <a:t>34</a:t>
            </a:fld>
            <a:endParaRPr lang="en-US"/>
          </a:p>
        </p:txBody>
      </p:sp>
      <p:sp>
        <p:nvSpPr>
          <p:cNvPr id="15667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667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5FD6731-3B6C-464E-9D20-0065E2188D4E}" type="slidenum">
              <a:rPr lang="en-US"/>
              <a:pPr/>
              <a:t>35</a:t>
            </a:fld>
            <a:endParaRPr lang="en-US"/>
          </a:p>
        </p:txBody>
      </p:sp>
      <p:sp>
        <p:nvSpPr>
          <p:cNvPr id="15769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769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5B5EA70-25B8-4FAE-9D25-2B2D661FDEF3}" type="slidenum">
              <a:rPr lang="en-US"/>
              <a:pPr/>
              <a:t>36</a:t>
            </a:fld>
            <a:endParaRPr lang="en-US"/>
          </a:p>
        </p:txBody>
      </p:sp>
      <p:sp>
        <p:nvSpPr>
          <p:cNvPr id="15872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5872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27FABE8-E095-4733-B066-2927E34D669C}" type="slidenum">
              <a:rPr lang="en-US"/>
              <a:pPr/>
              <a:t>37</a:t>
            </a:fld>
            <a:endParaRPr lang="en-US"/>
          </a:p>
        </p:txBody>
      </p:sp>
      <p:sp>
        <p:nvSpPr>
          <p:cNvPr id="16076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077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7827F64-0CE9-409D-9E5A-28BE634317B4}" type="slidenum">
              <a:rPr lang="en-US"/>
              <a:pPr/>
              <a:t>10</a:t>
            </a:fld>
            <a:endParaRPr lang="en-US"/>
          </a:p>
        </p:txBody>
      </p:sp>
      <p:sp>
        <p:nvSpPr>
          <p:cNvPr id="11776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1776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0FADC06-9A4D-4E45-8A5E-A02C32030C77}" type="slidenum">
              <a:rPr lang="en-US"/>
              <a:pPr/>
              <a:t>38</a:t>
            </a:fld>
            <a:endParaRPr lang="en-US"/>
          </a:p>
        </p:txBody>
      </p:sp>
      <p:sp>
        <p:nvSpPr>
          <p:cNvPr id="16179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179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7F0AE95-0EE3-4F45-954D-653D0E9B5B23}" type="slidenum">
              <a:rPr lang="en-US"/>
              <a:pPr/>
              <a:t>39</a:t>
            </a:fld>
            <a:endParaRPr lang="en-US"/>
          </a:p>
        </p:txBody>
      </p:sp>
      <p:sp>
        <p:nvSpPr>
          <p:cNvPr id="16281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281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DBCF305-9D5C-4971-9B46-2A00B3859814}" type="slidenum">
              <a:rPr lang="en-US"/>
              <a:pPr/>
              <a:t>41</a:t>
            </a:fld>
            <a:endParaRPr lang="en-US"/>
          </a:p>
        </p:txBody>
      </p:sp>
      <p:sp>
        <p:nvSpPr>
          <p:cNvPr id="16384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384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9A3F74-22E0-4A4E-A62B-BA8D3B6995EF}" type="slidenum">
              <a:rPr lang="en-US"/>
              <a:pPr/>
              <a:t>43</a:t>
            </a:fld>
            <a:endParaRPr lang="en-US"/>
          </a:p>
        </p:txBody>
      </p:sp>
      <p:sp>
        <p:nvSpPr>
          <p:cNvPr id="16896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896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A778BCD-4C5D-4225-8AE5-99EB1ABEA0C9}" type="slidenum">
              <a:rPr lang="en-US"/>
              <a:pPr/>
              <a:t>44</a:t>
            </a:fld>
            <a:endParaRPr lang="en-US"/>
          </a:p>
        </p:txBody>
      </p:sp>
      <p:sp>
        <p:nvSpPr>
          <p:cNvPr id="16998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6998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562815D-528A-4F6C-BBEA-F8E2E4854D8B}" type="slidenum">
              <a:rPr lang="en-US"/>
              <a:pPr/>
              <a:t>45</a:t>
            </a:fld>
            <a:endParaRPr lang="en-US"/>
          </a:p>
        </p:txBody>
      </p:sp>
      <p:sp>
        <p:nvSpPr>
          <p:cNvPr id="1314818" name="Rectangle 6"/>
          <p:cNvSpPr txBox="1">
            <a:spLocks noGrp="1" noChangeArrowheads="1"/>
          </p:cNvSpPr>
          <p:nvPr/>
        </p:nvSpPr>
        <p:spPr bwMode="auto">
          <a:xfrm>
            <a:off x="3970338" y="8829675"/>
            <a:ext cx="3035300" cy="461963"/>
          </a:xfrm>
          <a:prstGeom prst="rect">
            <a:avLst/>
          </a:prstGeom>
          <a:noFill/>
          <a:ln w="21600">
            <a:noFill/>
            <a:round/>
            <a:headEnd/>
            <a:tailEnd/>
          </a:ln>
          <a:effectLst/>
        </p:spPr>
        <p:txBody>
          <a:bodyPr lIns="91710" tIns="47689" rIns="91710" bIns="47689" anchor="b"/>
          <a:lstStyle/>
          <a:p>
            <a:pPr algn="r" defTabSz="465138">
              <a:buSzPct val="100000"/>
              <a:tabLst>
                <a:tab pos="738188" algn="l"/>
                <a:tab pos="1474788" algn="l"/>
                <a:tab pos="2212975" algn="l"/>
                <a:tab pos="2951163" algn="l"/>
              </a:tabLst>
            </a:pPr>
            <a:fld id="{41EA355D-8559-4D59-87BE-7531D90C14A8}" type="slidenum">
              <a:rPr lang="en-US" sz="1200">
                <a:solidFill>
                  <a:srgbClr val="000000"/>
                </a:solidFill>
                <a:latin typeface="Times New Roman" pitchFamily="18" charset="0"/>
                <a:cs typeface="Arial" charset="0"/>
              </a:rPr>
              <a:pPr algn="r" defTabSz="465138">
                <a:buSzPct val="100000"/>
                <a:tabLst>
                  <a:tab pos="738188" algn="l"/>
                  <a:tab pos="1474788" algn="l"/>
                  <a:tab pos="2212975" algn="l"/>
                  <a:tab pos="2951163" algn="l"/>
                </a:tabLst>
              </a:pPr>
              <a:t>45</a:t>
            </a:fld>
            <a:endParaRPr lang="en-US" sz="1200">
              <a:solidFill>
                <a:srgbClr val="000000"/>
              </a:solidFill>
              <a:latin typeface="Times New Roman" pitchFamily="18" charset="0"/>
              <a:cs typeface="Arial" charset="0"/>
            </a:endParaRPr>
          </a:p>
        </p:txBody>
      </p:sp>
      <p:sp>
        <p:nvSpPr>
          <p:cNvPr id="1314819" name="Text Box 1"/>
          <p:cNvSpPr txBox="1">
            <a:spLocks noChangeArrowheads="1"/>
          </p:cNvSpPr>
          <p:nvPr/>
        </p:nvSpPr>
        <p:spPr bwMode="auto">
          <a:xfrm>
            <a:off x="3970338" y="8829675"/>
            <a:ext cx="3038475" cy="465138"/>
          </a:xfrm>
          <a:prstGeom prst="rect">
            <a:avLst/>
          </a:prstGeom>
          <a:noFill/>
          <a:ln w="21600">
            <a:noFill/>
            <a:round/>
            <a:headEnd/>
            <a:tailEnd/>
          </a:ln>
          <a:effectLst/>
        </p:spPr>
        <p:txBody>
          <a:bodyPr lIns="91710" tIns="47689" rIns="91710" bIns="47689" anchor="b"/>
          <a:lstStyle/>
          <a:p>
            <a:pPr algn="r" defTabSz="465138">
              <a:buSzPct val="100000"/>
              <a:tabLst>
                <a:tab pos="0" algn="l"/>
                <a:tab pos="465138" algn="l"/>
                <a:tab pos="931863" algn="l"/>
                <a:tab pos="1397000" algn="l"/>
                <a:tab pos="1863725" algn="l"/>
                <a:tab pos="2328863" algn="l"/>
                <a:tab pos="2795588" algn="l"/>
                <a:tab pos="3260725" algn="l"/>
                <a:tab pos="3727450" algn="l"/>
                <a:tab pos="4192588" algn="l"/>
                <a:tab pos="4659313" algn="l"/>
                <a:tab pos="5124450" algn="l"/>
                <a:tab pos="5591175" algn="l"/>
                <a:tab pos="6056313" algn="l"/>
                <a:tab pos="6523038" algn="l"/>
                <a:tab pos="6988175" algn="l"/>
                <a:tab pos="7454900" algn="l"/>
                <a:tab pos="7920038" algn="l"/>
                <a:tab pos="8385175" algn="l"/>
                <a:tab pos="8851900" algn="l"/>
                <a:tab pos="9317038" algn="l"/>
              </a:tabLst>
            </a:pPr>
            <a:fld id="{815F5320-2C23-45EA-96F3-7EE2D43E7AA0}" type="slidenum">
              <a:rPr lang="en-US" sz="1200">
                <a:solidFill>
                  <a:srgbClr val="000000"/>
                </a:solidFill>
                <a:latin typeface="Times New Roman" pitchFamily="18" charset="0"/>
                <a:ea typeface="ＭＳ Ｐゴシック" pitchFamily="34" charset="-128"/>
                <a:cs typeface="Arial" charset="0"/>
              </a:rPr>
              <a:pPr algn="r" defTabSz="465138">
                <a:buSzPct val="100000"/>
                <a:tabLst>
                  <a:tab pos="0" algn="l"/>
                  <a:tab pos="465138" algn="l"/>
                  <a:tab pos="931863" algn="l"/>
                  <a:tab pos="1397000" algn="l"/>
                  <a:tab pos="1863725" algn="l"/>
                  <a:tab pos="2328863" algn="l"/>
                  <a:tab pos="2795588" algn="l"/>
                  <a:tab pos="3260725" algn="l"/>
                  <a:tab pos="3727450" algn="l"/>
                  <a:tab pos="4192588" algn="l"/>
                  <a:tab pos="4659313" algn="l"/>
                  <a:tab pos="5124450" algn="l"/>
                  <a:tab pos="5591175" algn="l"/>
                  <a:tab pos="6056313" algn="l"/>
                  <a:tab pos="6523038" algn="l"/>
                  <a:tab pos="6988175" algn="l"/>
                  <a:tab pos="7454900" algn="l"/>
                  <a:tab pos="7920038" algn="l"/>
                  <a:tab pos="8385175" algn="l"/>
                  <a:tab pos="8851900" algn="l"/>
                  <a:tab pos="9317038" algn="l"/>
                </a:tabLst>
              </a:pPr>
              <a:t>45</a:t>
            </a:fld>
            <a:endParaRPr lang="en-US" sz="1200">
              <a:solidFill>
                <a:srgbClr val="000000"/>
              </a:solidFill>
              <a:latin typeface="Times New Roman" pitchFamily="18" charset="0"/>
              <a:ea typeface="ＭＳ Ｐゴシック" pitchFamily="34" charset="-128"/>
              <a:cs typeface="Arial" charset="0"/>
            </a:endParaRPr>
          </a:p>
        </p:txBody>
      </p:sp>
      <p:sp>
        <p:nvSpPr>
          <p:cNvPr id="1314820" name="Rectangle 2"/>
          <p:cNvSpPr>
            <a:spLocks noGrp="1" noRot="1" noChangeAspect="1" noChangeArrowheads="1" noTextEdit="1"/>
          </p:cNvSpPr>
          <p:nvPr>
            <p:ph type="sldImg"/>
          </p:nvPr>
        </p:nvSpPr>
        <p:spPr>
          <a:ln/>
        </p:spPr>
      </p:sp>
      <p:sp>
        <p:nvSpPr>
          <p:cNvPr id="1314821" name="Text Box 3"/>
          <p:cNvSpPr>
            <a:spLocks noGrp="1" noChangeArrowheads="1"/>
          </p:cNvSpPr>
          <p:nvPr>
            <p:ph type="body" idx="1"/>
          </p:nvPr>
        </p:nvSpPr>
        <p:spPr>
          <a:xfrm>
            <a:off x="93663" y="4416425"/>
            <a:ext cx="6811962" cy="3989388"/>
          </a:xfrm>
          <a:noFill/>
        </p:spPr>
        <p:txBody>
          <a:bodyPr lIns="91710" tIns="47689" rIns="91710" bIns="47689"/>
          <a:lstStyle/>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ea typeface="ＭＳ Ｐゴシック" pitchFamily="34" charset="-128"/>
              </a:rPr>
              <a:t>I told you big data is not equal to Hadoop. Hadoop is just its subset. There are much more areas and particular items being part of this area. Do you see the yellow elephant? This is a hadoop logo. Do you know it’s history? </a:t>
            </a: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ea typeface="ＭＳ Ｐゴシック" pitchFamily="34" charset="-128"/>
            </a:endParaRP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ea typeface="ＭＳ Ｐゴシック" pitchFamily="34" charset="-128"/>
              </a:rPr>
              <a:t>---------------</a:t>
            </a: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ea typeface="ＭＳ Ｐゴシック" pitchFamily="34" charset="-128"/>
            </a:endParaRP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ea typeface="ＭＳ Ｐゴシック" pitchFamily="34" charset="-128"/>
              </a:rPr>
              <a:t>Many people think big data is about Hadoop technology.  It is and it isn’t.  Its about a lot more than Hadoop.  One of the key requirements is to understand and navigate federated sources of big data – to discover data in place.  New technology has emerged that discovers, indexes, searches, and navigates diverse sources of big data.  Of course big data is also about Hadoop.  Hadoop is a collection of open source capabilities.  Two of the most prominent ones are Hadoop File System for storing a variety of information, and mapreduce – a parallel processing engine.  Data warehouses also manage big data- the volume of structured data is growing quickly.  The ability to run deep analytic queries on huge volumes of structured data is a big data problem.  It requires massive parallel processing data warehouses and purpose-built appliances for deep analytics.  Big data isn’t just at rest – it’s also in motion.  Streaming data represents an entirely different big data problem – the ability to quickly analyze and act upon data while its still moving.  This new technology opens a world of possibilities – from processing volumes of data that were just not practical to store, to detecting insight and responding quickly.  As much of the worlds big data is unstructured and in textual content, text analytics is a critical component to analyze and derive meaning from text.  And finally, integration and governance technology – ETL, data quality, security, MDM, and lifecycle management.  Integration and governance technology establishes the veracity of big data, and is critical in determining whether information is trusted.  </a:t>
            </a: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ea typeface="ＭＳ Ｐゴシック" pitchFamily="34" charset="-128"/>
            </a:endParaRPr>
          </a:p>
          <a:p>
            <a: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ea typeface="ＭＳ Ｐゴシック" pitchFamily="34" charset="-128"/>
              </a:rPr>
              <a:t>The reason that big data is currently a hot topic is partly due to this technology – it is now possible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1B5E658-FBB2-432E-A368-F7EB0C228886}" type="slidenum">
              <a:rPr lang="en-US"/>
              <a:pPr/>
              <a:t>11</a:t>
            </a:fld>
            <a:endParaRPr lang="en-US"/>
          </a:p>
        </p:txBody>
      </p:sp>
      <p:sp>
        <p:nvSpPr>
          <p:cNvPr id="118785"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18786"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24CE128-797E-4970-B24C-8455BDEE714A}" type="slidenum">
              <a:rPr lang="en-US"/>
              <a:pPr/>
              <a:t>12</a:t>
            </a:fld>
            <a:endParaRPr lang="en-US"/>
          </a:p>
        </p:txBody>
      </p:sp>
      <p:sp>
        <p:nvSpPr>
          <p:cNvPr id="119809"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19810"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6F2A22-FEBA-4E59-AD87-7E228A539861}" type="slidenum">
              <a:rPr lang="en-US"/>
              <a:pPr/>
              <a:t>13</a:t>
            </a:fld>
            <a:endParaRPr lang="en-US"/>
          </a:p>
        </p:txBody>
      </p:sp>
      <p:sp>
        <p:nvSpPr>
          <p:cNvPr id="120833"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20834"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33913DA-C201-4366-AA69-F8FFF5FC0D56}" type="slidenum">
              <a:rPr lang="en-US"/>
              <a:pPr/>
              <a:t>14</a:t>
            </a:fld>
            <a:endParaRPr lang="en-US"/>
          </a:p>
        </p:txBody>
      </p:sp>
      <p:sp>
        <p:nvSpPr>
          <p:cNvPr id="121857"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21858"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01045CD-CB86-44F8-9211-1F78449EDA42}" type="slidenum">
              <a:rPr lang="en-US"/>
              <a:pPr/>
              <a:t>15</a:t>
            </a:fld>
            <a:endParaRPr lang="en-US"/>
          </a:p>
        </p:txBody>
      </p:sp>
      <p:sp>
        <p:nvSpPr>
          <p:cNvPr id="12288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2288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319E96C-9AEB-4D8A-B4FC-F52C47C9B7B6}" type="slidenum">
              <a:rPr lang="en-US"/>
              <a:pPr/>
              <a:t>17</a:t>
            </a:fld>
            <a:endParaRPr lang="en-US"/>
          </a:p>
        </p:txBody>
      </p:sp>
      <p:sp>
        <p:nvSpPr>
          <p:cNvPr id="128001" name="Rectangle 1"/>
          <p:cNvSpPr txBox="1">
            <a:spLocks noGrp="1" noRot="1" noChangeAspect="1" noChangeArrowheads="1"/>
          </p:cNvSpPr>
          <p:nvPr>
            <p:ph type="sldImg"/>
          </p:nvPr>
        </p:nvSpPr>
        <p:spPr bwMode="auto">
          <a:xfrm>
            <a:off x="1179513" y="706438"/>
            <a:ext cx="4649787" cy="3486150"/>
          </a:xfrm>
          <a:prstGeom prst="rect">
            <a:avLst/>
          </a:prstGeom>
          <a:solidFill>
            <a:srgbClr val="FFFFFF"/>
          </a:solidFill>
          <a:ln>
            <a:solidFill>
              <a:srgbClr val="000000"/>
            </a:solidFill>
            <a:miter lim="800000"/>
            <a:headEnd/>
            <a:tailEnd/>
          </a:ln>
        </p:spPr>
      </p:sp>
      <p:sp>
        <p:nvSpPr>
          <p:cNvPr id="128002" name="Rectangle 2"/>
          <p:cNvSpPr txBox="1">
            <a:spLocks noGrp="1" noChangeArrowheads="1"/>
          </p:cNvSpPr>
          <p:nvPr>
            <p:ph type="body" idx="1"/>
          </p:nvPr>
        </p:nvSpPr>
        <p:spPr bwMode="auto">
          <a:xfrm>
            <a:off x="700746" y="4415618"/>
            <a:ext cx="5608909" cy="4183724"/>
          </a:xfrm>
          <a:prstGeom prst="rect">
            <a:avLst/>
          </a:prstGeom>
          <a:noFill/>
          <a:ln cap="flat">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6238" y="549275"/>
            <a:ext cx="2154237" cy="55768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60350" y="549275"/>
            <a:ext cx="6313488" cy="5576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60350" y="1600200"/>
            <a:ext cx="423386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6613" y="1600200"/>
            <a:ext cx="423386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1.v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oleObject" Target="../embeddings/oleObject1.bin"/><Relationship Id="rId2" Type="http://schemas.openxmlformats.org/officeDocument/2006/relationships/slideLayout" Target="../slideLayouts/slideLayout35.xml"/><Relationship Id="rId16"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3138" name="Rectangle 20"/>
          <p:cNvSpPr>
            <a:spLocks noGrp="1" noChangeArrowheads="1"/>
          </p:cNvSpPr>
          <p:nvPr>
            <p:ph type="body" idx="1"/>
          </p:nvPr>
        </p:nvSpPr>
        <p:spPr bwMode="auto">
          <a:xfrm>
            <a:off x="260350" y="1600200"/>
            <a:ext cx="8620125"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Line 7"/>
          <p:cNvSpPr>
            <a:spLocks noChangeShapeType="1"/>
          </p:cNvSpPr>
          <p:nvPr userDrawn="1"/>
        </p:nvSpPr>
        <p:spPr bwMode="auto">
          <a:xfrm>
            <a:off x="260350" y="549275"/>
            <a:ext cx="8620125" cy="0"/>
          </a:xfrm>
          <a:prstGeom prst="line">
            <a:avLst/>
          </a:prstGeom>
          <a:noFill/>
          <a:ln w="9525">
            <a:solidFill>
              <a:srgbClr val="000000"/>
            </a:solidFill>
            <a:round/>
            <a:headEnd/>
            <a:tailEnd/>
          </a:ln>
        </p:spPr>
        <p:txBody>
          <a:bodyPr/>
          <a:lstStyle/>
          <a:p>
            <a:pPr>
              <a:defRPr/>
            </a:pPr>
            <a:endParaRPr lang="en-US"/>
          </a:p>
        </p:txBody>
      </p:sp>
      <p:pic>
        <p:nvPicPr>
          <p:cNvPr id="603140" name="Picture 75" descr="5300_IBMpos_black"/>
          <p:cNvPicPr>
            <a:picLocks noChangeAspect="1" noChangeArrowheads="1"/>
          </p:cNvPicPr>
          <p:nvPr userDrawn="1"/>
        </p:nvPicPr>
        <p:blipFill>
          <a:blip r:embed="rId15" cstate="print"/>
          <a:srcRect/>
          <a:stretch>
            <a:fillRect/>
          </a:stretch>
        </p:blipFill>
        <p:spPr bwMode="auto">
          <a:xfrm>
            <a:off x="8277225" y="239713"/>
            <a:ext cx="612775" cy="246062"/>
          </a:xfrm>
          <a:prstGeom prst="rect">
            <a:avLst/>
          </a:prstGeom>
          <a:noFill/>
          <a:ln w="9525">
            <a:noFill/>
            <a:miter lim="800000"/>
            <a:headEnd/>
            <a:tailEnd/>
          </a:ln>
        </p:spPr>
      </p:pic>
      <p:sp>
        <p:nvSpPr>
          <p:cNvPr id="603141" name="Rectangle 21"/>
          <p:cNvSpPr>
            <a:spLocks noGrp="1" noChangeArrowheads="1"/>
          </p:cNvSpPr>
          <p:nvPr>
            <p:ph type="title"/>
          </p:nvPr>
        </p:nvSpPr>
        <p:spPr bwMode="auto">
          <a:xfrm>
            <a:off x="260350" y="549275"/>
            <a:ext cx="8620125" cy="8683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 name="Rectangle 6"/>
          <p:cNvSpPr>
            <a:spLocks noChangeArrowheads="1"/>
          </p:cNvSpPr>
          <p:nvPr userDrawn="1"/>
        </p:nvSpPr>
        <p:spPr bwMode="black">
          <a:xfrm>
            <a:off x="7519988" y="6537325"/>
            <a:ext cx="1371600" cy="184150"/>
          </a:xfrm>
          <a:prstGeom prst="rect">
            <a:avLst/>
          </a:prstGeom>
          <a:noFill/>
          <a:ln w="9525">
            <a:noFill/>
            <a:miter lim="800000"/>
            <a:headEnd/>
            <a:tailEnd/>
          </a:ln>
        </p:spPr>
        <p:txBody>
          <a:bodyPr lIns="0" tIns="46038" rIns="0" bIns="46038"/>
          <a:lstStyle/>
          <a:p>
            <a:pPr algn="r">
              <a:defRPr/>
            </a:pPr>
            <a:r>
              <a:rPr lang="en-US" sz="700">
                <a:solidFill>
                  <a:schemeClr val="bg2"/>
                </a:solidFill>
                <a:cs typeface="Arial" charset="0"/>
              </a:rPr>
              <a:t>© 2011 IBM Corporation</a:t>
            </a:r>
          </a:p>
        </p:txBody>
      </p:sp>
      <p:sp>
        <p:nvSpPr>
          <p:cNvPr id="1030" name="Text Box 46"/>
          <p:cNvSpPr txBox="1">
            <a:spLocks noChangeArrowheads="1"/>
          </p:cNvSpPr>
          <p:nvPr userDrawn="1">
            <p:custDataLst>
              <p:tags r:id="rId13"/>
            </p:custDataLst>
          </p:nvPr>
        </p:nvSpPr>
        <p:spPr bwMode="auto">
          <a:xfrm>
            <a:off x="182563" y="136525"/>
            <a:ext cx="49958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nchor="b"/>
          <a:lstStyle/>
          <a:p>
            <a:pPr>
              <a:spcAft>
                <a:spcPts val="900"/>
              </a:spcAft>
            </a:pPr>
            <a:r>
              <a:rPr lang="en-US" sz="1000">
                <a:ea typeface="ＭＳ Ｐゴシック" pitchFamily="34" charset="-128"/>
              </a:rPr>
              <a:t>IBM Security Systems</a:t>
            </a:r>
            <a:endParaRPr lang="en-US" sz="1200" b="1">
              <a:solidFill>
                <a:srgbClr val="FF0000"/>
              </a:solidFill>
              <a:ea typeface="ＭＳ Ｐゴシック" pitchFamily="34" charset="-128"/>
            </a:endParaRPr>
          </a:p>
        </p:txBody>
      </p:sp>
      <p:sp>
        <p:nvSpPr>
          <p:cNvPr id="2" name="Rectangle 10"/>
          <p:cNvSpPr>
            <a:spLocks noChangeArrowheads="1"/>
          </p:cNvSpPr>
          <p:nvPr userDrawn="1">
            <p:custDataLst>
              <p:tags r:id="rId14"/>
            </p:custDataLst>
          </p:nvPr>
        </p:nvSpPr>
        <p:spPr bwMode="auto">
          <a:xfrm>
            <a:off x="173038" y="6538913"/>
            <a:ext cx="2317750" cy="18256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fld id="{129B3E33-5CA7-47E0-ADF0-68BC31005E34}" type="slidenum">
              <a:rPr lang="en-US" sz="800">
                <a:ea typeface="ＭＳ Ｐゴシック" pitchFamily="34" charset="-128"/>
              </a:rPr>
              <a:pPr/>
              <a:t>‹#›</a:t>
            </a:fld>
            <a:r>
              <a:rPr lang="en-US" sz="800">
                <a:ea typeface="ＭＳ Ｐゴシック" pitchFamily="34" charset="-128"/>
              </a:rPr>
              <a:t> </a:t>
            </a:r>
            <a:r>
              <a:rPr lang="en-US" sz="800">
                <a:solidFill>
                  <a:srgbClr val="FF0000"/>
                </a:solidFill>
                <a:ea typeface="ＭＳ Ｐゴシック" pitchFamily="34" charset="-128"/>
              </a:rPr>
              <a:t> </a:t>
            </a:r>
            <a:r>
              <a:rPr lang="en-US" sz="800" b="1">
                <a:solidFill>
                  <a:srgbClr val="FF0000"/>
                </a:solidFill>
                <a:ea typeface="ＭＳ Ｐゴシック" pitchFamily="34" charset="-128"/>
              </a:rPr>
              <a:t>IBM internal use only</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b="1">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charset="0"/>
        </a:defRPr>
      </a:lvl2pPr>
      <a:lvl3pPr algn="l" rtl="0" eaLnBrk="0" fontAlgn="base" hangingPunct="0">
        <a:spcBef>
          <a:spcPct val="0"/>
        </a:spcBef>
        <a:spcAft>
          <a:spcPct val="0"/>
        </a:spcAft>
        <a:defRPr sz="2400" b="1">
          <a:solidFill>
            <a:schemeClr val="accent2"/>
          </a:solidFill>
          <a:latin typeface="Arial" charset="0"/>
        </a:defRPr>
      </a:lvl3pPr>
      <a:lvl4pPr algn="l" rtl="0" eaLnBrk="0" fontAlgn="base" hangingPunct="0">
        <a:spcBef>
          <a:spcPct val="0"/>
        </a:spcBef>
        <a:spcAft>
          <a:spcPct val="0"/>
        </a:spcAft>
        <a:defRPr sz="2400" b="1">
          <a:solidFill>
            <a:schemeClr val="accent2"/>
          </a:solidFill>
          <a:latin typeface="Arial" charset="0"/>
        </a:defRPr>
      </a:lvl4pPr>
      <a:lvl5pPr algn="l" rtl="0" eaLnBrk="0" fontAlgn="base" hangingPunct="0">
        <a:spcBef>
          <a:spcPct val="0"/>
        </a:spcBef>
        <a:spcAft>
          <a:spcPct val="0"/>
        </a:spcAft>
        <a:defRPr sz="2400" b="1">
          <a:solidFill>
            <a:schemeClr val="accent2"/>
          </a:solidFill>
          <a:latin typeface="Arial" charset="0"/>
        </a:defRPr>
      </a:lvl5pPr>
      <a:lvl6pPr marL="457200" algn="l" rtl="0" eaLnBrk="0" fontAlgn="base" hangingPunct="0">
        <a:spcBef>
          <a:spcPct val="0"/>
        </a:spcBef>
        <a:spcAft>
          <a:spcPct val="0"/>
        </a:spcAft>
        <a:defRPr sz="2400" b="1">
          <a:solidFill>
            <a:schemeClr val="accent2"/>
          </a:solidFill>
          <a:latin typeface="Arial" charset="0"/>
        </a:defRPr>
      </a:lvl6pPr>
      <a:lvl7pPr marL="914400" algn="l" rtl="0" eaLnBrk="0" fontAlgn="base" hangingPunct="0">
        <a:spcBef>
          <a:spcPct val="0"/>
        </a:spcBef>
        <a:spcAft>
          <a:spcPct val="0"/>
        </a:spcAft>
        <a:defRPr sz="2400" b="1">
          <a:solidFill>
            <a:schemeClr val="accent2"/>
          </a:solidFill>
          <a:latin typeface="Arial" charset="0"/>
        </a:defRPr>
      </a:lvl7pPr>
      <a:lvl8pPr marL="1371600" algn="l" rtl="0" eaLnBrk="0" fontAlgn="base" hangingPunct="0">
        <a:spcBef>
          <a:spcPct val="0"/>
        </a:spcBef>
        <a:spcAft>
          <a:spcPct val="0"/>
        </a:spcAft>
        <a:defRPr sz="2400" b="1">
          <a:solidFill>
            <a:schemeClr val="accent2"/>
          </a:solidFill>
          <a:latin typeface="Arial" charset="0"/>
        </a:defRPr>
      </a:lvl8pPr>
      <a:lvl9pPr marL="1828800" algn="l" rtl="0" eaLnBrk="0" fontAlgn="base" hangingPunct="0">
        <a:spcBef>
          <a:spcPct val="0"/>
        </a:spcBef>
        <a:spcAft>
          <a:spcPct val="0"/>
        </a:spcAft>
        <a:defRPr sz="2400" b="1">
          <a:solidFill>
            <a:schemeClr val="accent2"/>
          </a:solidFill>
          <a:latin typeface="Arial" charset="0"/>
        </a:defRPr>
      </a:lvl9pPr>
    </p:titleStyle>
    <p:bodyStyle>
      <a:lvl1pPr marL="292100" indent="-292100" algn="l" rtl="0" eaLnBrk="0" fontAlgn="base" hangingPunct="0">
        <a:lnSpc>
          <a:spcPct val="95000"/>
        </a:lnSpc>
        <a:spcBef>
          <a:spcPct val="25000"/>
        </a:spcBef>
        <a:spcAft>
          <a:spcPct val="0"/>
        </a:spcAft>
        <a:buChar char="•"/>
        <a:defRPr sz="3200">
          <a:solidFill>
            <a:schemeClr val="tx1"/>
          </a:solidFill>
          <a:latin typeface="+mn-lt"/>
          <a:ea typeface="+mn-ea"/>
          <a:cs typeface="+mn-cs"/>
        </a:defRPr>
      </a:lvl1pPr>
      <a:lvl2pPr marL="635000" indent="-228600" algn="l" rtl="0" eaLnBrk="0" fontAlgn="base" hangingPunct="0">
        <a:lnSpc>
          <a:spcPct val="95000"/>
        </a:lnSpc>
        <a:spcBef>
          <a:spcPct val="25000"/>
        </a:spcBef>
        <a:spcAft>
          <a:spcPct val="0"/>
        </a:spcAft>
        <a:buChar char="–"/>
        <a:defRPr sz="2800">
          <a:solidFill>
            <a:schemeClr val="tx1"/>
          </a:solidFill>
          <a:latin typeface="+mn-lt"/>
        </a:defRPr>
      </a:lvl2pPr>
      <a:lvl3pPr marL="977900" indent="-228600" algn="l" rtl="0" eaLnBrk="0" fontAlgn="base" hangingPunct="0">
        <a:lnSpc>
          <a:spcPct val="95000"/>
        </a:lnSpc>
        <a:spcBef>
          <a:spcPct val="25000"/>
        </a:spcBef>
        <a:spcAft>
          <a:spcPct val="0"/>
        </a:spcAft>
        <a:buChar char="•"/>
        <a:defRPr sz="2400">
          <a:solidFill>
            <a:schemeClr val="tx1"/>
          </a:solidFill>
          <a:latin typeface="+mn-lt"/>
        </a:defRPr>
      </a:lvl3pPr>
      <a:lvl4pPr marL="1320800" indent="-228600" algn="l" rtl="0" eaLnBrk="0" fontAlgn="base" hangingPunct="0">
        <a:lnSpc>
          <a:spcPct val="95000"/>
        </a:lnSpc>
        <a:spcBef>
          <a:spcPct val="25000"/>
        </a:spcBef>
        <a:spcAft>
          <a:spcPct val="0"/>
        </a:spcAft>
        <a:buChar char="–"/>
        <a:defRPr sz="2000">
          <a:solidFill>
            <a:schemeClr val="tx1"/>
          </a:solidFill>
          <a:latin typeface="+mn-lt"/>
        </a:defRPr>
      </a:lvl4pPr>
      <a:lvl5pPr marL="1663700" indent="-228600" algn="l" rtl="0" eaLnBrk="0" fontAlgn="base" hangingPunct="0">
        <a:lnSpc>
          <a:spcPct val="95000"/>
        </a:lnSpc>
        <a:spcBef>
          <a:spcPct val="25000"/>
        </a:spcBef>
        <a:spcAft>
          <a:spcPct val="0"/>
        </a:spcAft>
        <a:buChar char="»"/>
        <a:defRPr sz="2000">
          <a:solidFill>
            <a:schemeClr val="tx1"/>
          </a:solidFill>
          <a:latin typeface="+mn-lt"/>
        </a:defRPr>
      </a:lvl5pPr>
      <a:lvl6pPr marL="2120900" indent="-228600" algn="l" rtl="0" eaLnBrk="0" fontAlgn="base" hangingPunct="0">
        <a:lnSpc>
          <a:spcPct val="95000"/>
        </a:lnSpc>
        <a:spcBef>
          <a:spcPct val="25000"/>
        </a:spcBef>
        <a:spcAft>
          <a:spcPct val="0"/>
        </a:spcAft>
        <a:buChar char="»"/>
        <a:defRPr sz="2000">
          <a:solidFill>
            <a:schemeClr val="tx1"/>
          </a:solidFill>
          <a:latin typeface="+mn-lt"/>
        </a:defRPr>
      </a:lvl6pPr>
      <a:lvl7pPr marL="2578100" indent="-228600" algn="l" rtl="0" eaLnBrk="0" fontAlgn="base" hangingPunct="0">
        <a:lnSpc>
          <a:spcPct val="95000"/>
        </a:lnSpc>
        <a:spcBef>
          <a:spcPct val="25000"/>
        </a:spcBef>
        <a:spcAft>
          <a:spcPct val="0"/>
        </a:spcAft>
        <a:buChar char="»"/>
        <a:defRPr sz="2000">
          <a:solidFill>
            <a:schemeClr val="tx1"/>
          </a:solidFill>
          <a:latin typeface="+mn-lt"/>
        </a:defRPr>
      </a:lvl7pPr>
      <a:lvl8pPr marL="3035300" indent="-228600" algn="l" rtl="0" eaLnBrk="0" fontAlgn="base" hangingPunct="0">
        <a:lnSpc>
          <a:spcPct val="95000"/>
        </a:lnSpc>
        <a:spcBef>
          <a:spcPct val="25000"/>
        </a:spcBef>
        <a:spcAft>
          <a:spcPct val="0"/>
        </a:spcAft>
        <a:buChar char="»"/>
        <a:defRPr sz="2000">
          <a:solidFill>
            <a:schemeClr val="tx1"/>
          </a:solidFill>
          <a:latin typeface="+mn-lt"/>
        </a:defRPr>
      </a:lvl8pPr>
      <a:lvl9pPr marL="3492500" indent="-228600" algn="l" rtl="0" eaLnBrk="0" fontAlgn="base" hangingPunct="0">
        <a:lnSpc>
          <a:spcPct val="95000"/>
        </a:lnSpc>
        <a:spcBef>
          <a:spcPct val="25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2563" y="593725"/>
            <a:ext cx="868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49" name="Line 25"/>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latin typeface="+mn-lt"/>
              <a:cs typeface="MS PGothic" charset="0"/>
            </a:endParaRPr>
          </a:p>
        </p:txBody>
      </p:sp>
      <p:sp>
        <p:nvSpPr>
          <p:cNvPr id="1146885"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r>
              <a:rPr lang="en-US" sz="800">
                <a:solidFill>
                  <a:srgbClr val="000000"/>
                </a:solidFill>
                <a:ea typeface="ＭＳ Ｐゴシック" pitchFamily="34" charset="-128"/>
                <a:cs typeface="Arial" charset="0"/>
              </a:rPr>
              <a:t>© 2013 IBM Corporation</a:t>
            </a:r>
          </a:p>
        </p:txBody>
      </p:sp>
      <p:sp>
        <p:nvSpPr>
          <p:cNvPr id="1030" name="Text Box 46"/>
          <p:cNvSpPr txBox="1">
            <a:spLocks noChangeArrowheads="1"/>
          </p:cNvSpPr>
          <p:nvPr/>
        </p:nvSpPr>
        <p:spPr bwMode="auto">
          <a:xfrm>
            <a:off x="503238" y="136525"/>
            <a:ext cx="42973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nchor="b"/>
          <a:lstStyle/>
          <a:p>
            <a:pPr>
              <a:spcAft>
                <a:spcPts val="900"/>
              </a:spcAft>
            </a:pPr>
            <a:r>
              <a:rPr lang="en-US" sz="800">
                <a:solidFill>
                  <a:srgbClr val="000000"/>
                </a:solidFill>
                <a:ea typeface="ＭＳ Ｐゴシック" pitchFamily="34" charset="-128"/>
                <a:cs typeface="Arial" charset="0"/>
              </a:rPr>
              <a:t>Big Data</a:t>
            </a:r>
          </a:p>
        </p:txBody>
      </p:sp>
      <p:sp>
        <p:nvSpPr>
          <p:cNvPr id="1034" name="Rectangle 10"/>
          <p:cNvSpPr>
            <a:spLocks noChangeArrowheads="1"/>
          </p:cNvSpPr>
          <p:nvPr/>
        </p:nvSpPr>
        <p:spPr bwMode="auto">
          <a:xfrm>
            <a:off x="173038" y="6538913"/>
            <a:ext cx="2317750" cy="18256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defRPr/>
            </a:pPr>
            <a:fld id="{CB995E97-0289-4A9D-9514-B7A123E495F0}" type="slidenum">
              <a:rPr lang="en-US" sz="800">
                <a:solidFill>
                  <a:srgbClr val="000000"/>
                </a:solidFill>
                <a:latin typeface="+mn-lt"/>
                <a:cs typeface="Arial" pitchFamily="34" charset="0"/>
              </a:rPr>
              <a:pPr>
                <a:defRPr/>
              </a:pPr>
              <a:t>‹#›</a:t>
            </a:fld>
            <a:endParaRPr lang="en-US" sz="800" dirty="0">
              <a:solidFill>
                <a:srgbClr val="000000"/>
              </a:solidFill>
              <a:latin typeface="+mn-lt"/>
              <a:cs typeface="Arial" pitchFamily="34" charset="0"/>
            </a:endParaRPr>
          </a:p>
        </p:txBody>
      </p:sp>
      <p:pic>
        <p:nvPicPr>
          <p:cNvPr id="25605" name="Picture 6"/>
          <p:cNvPicPr>
            <a:picLocks noChangeAspect="1" noChangeArrowheads="1"/>
          </p:cNvPicPr>
          <p:nvPr/>
        </p:nvPicPr>
        <p:blipFill>
          <a:blip r:embed="rId13" cstate="print"/>
          <a:srcRect/>
          <a:stretch>
            <a:fillRect/>
          </a:stretch>
        </p:blipFill>
        <p:spPr bwMode="auto">
          <a:xfrm>
            <a:off x="247650" y="201613"/>
            <a:ext cx="304800" cy="303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007A5C">
                      <a:alpha val="74998"/>
                    </a:srgbClr>
                  </a:outerShdw>
                </a:effectLst>
              </a14:hiddenEffects>
            </a:ext>
          </a:extLst>
        </p:spPr>
      </p:pic>
      <p:pic>
        <p:nvPicPr>
          <p:cNvPr id="1146889" name="Picture 7"/>
          <p:cNvPicPr>
            <a:picLocks noChangeAspect="1" noChangeArrowheads="1"/>
          </p:cNvPicPr>
          <p:nvPr/>
        </p:nvPicPr>
        <p:blipFill>
          <a:blip r:embed="rId14" cstate="print"/>
          <a:srcRect/>
          <a:stretch>
            <a:fillRect/>
          </a:stretch>
        </p:blipFill>
        <p:spPr bwMode="auto">
          <a:xfrm>
            <a:off x="8275638" y="217488"/>
            <a:ext cx="585787" cy="238125"/>
          </a:xfrm>
          <a:prstGeom prst="rect">
            <a:avLst/>
          </a:prstGeom>
          <a:noFill/>
          <a:ln w="21600">
            <a:noFill/>
            <a:round/>
            <a:headEnd/>
            <a:tailEnd/>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200">
          <a:solidFill>
            <a:srgbClr val="7889FB"/>
          </a:solidFill>
          <a:latin typeface="+mj-lt"/>
          <a:ea typeface="+mj-ea"/>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5pPr>
      <a:lvl6pPr marL="4572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6pPr>
      <a:lvl7pPr marL="9144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7pPr>
      <a:lvl8pPr marL="13716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8pPr>
      <a:lvl9pPr marL="18288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9pPr>
    </p:titleStyle>
    <p:bodyStyle>
      <a:lvl1pPr marL="173038" indent="-173038" algn="l" rtl="0" eaLnBrk="0" fontAlgn="base" hangingPunct="0">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charset="0"/>
        <a:buChar char="–"/>
        <a:defRPr sz="1600">
          <a:solidFill>
            <a:schemeClr val="tx1"/>
          </a:solidFill>
          <a:latin typeface="+mn-lt"/>
          <a:ea typeface="+mn-ea"/>
        </a:defRPr>
      </a:lvl2pPr>
      <a:lvl3pPr marL="855663" indent="-173038" algn="l" rtl="0" eaLnBrk="0" fontAlgn="base" hangingPunct="0">
        <a:spcBef>
          <a:spcPct val="20000"/>
        </a:spcBef>
        <a:spcAft>
          <a:spcPct val="0"/>
        </a:spcAft>
        <a:buClr>
          <a:schemeClr val="tx1"/>
        </a:buClr>
        <a:buChar char="•"/>
        <a:defRPr sz="1600">
          <a:solidFill>
            <a:schemeClr val="tx1"/>
          </a:solidFill>
          <a:latin typeface="+mn-lt"/>
          <a:ea typeface="+mn-ea"/>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n-ea"/>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n-ea"/>
        </a:defRPr>
      </a:lvl5pPr>
      <a:lvl6pPr marL="1997075" indent="-163513" algn="l" rtl="0" eaLnBrk="0" fontAlgn="base" hangingPunct="0">
        <a:spcBef>
          <a:spcPct val="20000"/>
        </a:spcBef>
        <a:spcAft>
          <a:spcPct val="0"/>
        </a:spcAft>
        <a:buClr>
          <a:schemeClr val="bg1"/>
        </a:buClr>
        <a:buChar char="»"/>
        <a:defRPr sz="1600">
          <a:solidFill>
            <a:schemeClr val="bg1"/>
          </a:solidFill>
          <a:latin typeface="+mn-lt"/>
          <a:ea typeface="+mn-ea"/>
        </a:defRPr>
      </a:lvl6pPr>
      <a:lvl7pPr marL="2454275" indent="-163513" algn="l" rtl="0" eaLnBrk="0" fontAlgn="base" hangingPunct="0">
        <a:spcBef>
          <a:spcPct val="20000"/>
        </a:spcBef>
        <a:spcAft>
          <a:spcPct val="0"/>
        </a:spcAft>
        <a:buClr>
          <a:schemeClr val="bg1"/>
        </a:buClr>
        <a:buChar char="»"/>
        <a:defRPr sz="1600">
          <a:solidFill>
            <a:schemeClr val="bg1"/>
          </a:solidFill>
          <a:latin typeface="+mn-lt"/>
          <a:ea typeface="+mn-ea"/>
        </a:defRPr>
      </a:lvl7pPr>
      <a:lvl8pPr marL="2911475" indent="-163513" algn="l" rtl="0" eaLnBrk="0" fontAlgn="base" hangingPunct="0">
        <a:spcBef>
          <a:spcPct val="20000"/>
        </a:spcBef>
        <a:spcAft>
          <a:spcPct val="0"/>
        </a:spcAft>
        <a:buClr>
          <a:schemeClr val="bg1"/>
        </a:buClr>
        <a:buChar char="»"/>
        <a:defRPr sz="1600">
          <a:solidFill>
            <a:schemeClr val="bg1"/>
          </a:solidFill>
          <a:latin typeface="+mn-lt"/>
          <a:ea typeface="+mn-ea"/>
        </a:defRPr>
      </a:lvl8pPr>
      <a:lvl9pPr marL="3368675" indent="-163513" algn="l" rtl="0" eaLnBrk="0" fontAlgn="base" hangingPunct="0">
        <a:spcBef>
          <a:spcPct val="20000"/>
        </a:spcBef>
        <a:spcAft>
          <a:spcPct val="0"/>
        </a:spcAft>
        <a:buClr>
          <a:schemeClr val="bg1"/>
        </a:buClr>
        <a:buChar char="»"/>
        <a:defRPr sz="1600">
          <a:solidFill>
            <a:schemeClr val="bg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2563" y="593725"/>
            <a:ext cx="868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49" name="Line 25"/>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latin typeface="+mn-lt"/>
              <a:cs typeface="MS PGothic" charset="0"/>
            </a:endParaRPr>
          </a:p>
        </p:txBody>
      </p:sp>
      <p:sp>
        <p:nvSpPr>
          <p:cNvPr id="1184773"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r>
              <a:rPr lang="en-US" sz="800">
                <a:solidFill>
                  <a:srgbClr val="000000"/>
                </a:solidFill>
                <a:ea typeface="ＭＳ Ｐゴシック" pitchFamily="34" charset="-128"/>
                <a:cs typeface="Arial" charset="0"/>
              </a:rPr>
              <a:t>© 2013 IBM Corporation</a:t>
            </a:r>
          </a:p>
        </p:txBody>
      </p:sp>
      <p:sp>
        <p:nvSpPr>
          <p:cNvPr id="1030" name="Text Box 46"/>
          <p:cNvSpPr txBox="1">
            <a:spLocks noChangeArrowheads="1"/>
          </p:cNvSpPr>
          <p:nvPr/>
        </p:nvSpPr>
        <p:spPr bwMode="auto">
          <a:xfrm>
            <a:off x="503238" y="136525"/>
            <a:ext cx="42973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nchor="b"/>
          <a:lstStyle>
            <a:lvl1pPr eaLnBrk="0" hangingPunct="0">
              <a:defRPr sz="2400">
                <a:solidFill>
                  <a:schemeClr val="tx1"/>
                </a:solidFill>
                <a:latin typeface="Arial" charset="0"/>
                <a:ea typeface="MS PGothic" pitchFamily="34" charset="-128"/>
              </a:defRPr>
            </a:lvl1pPr>
            <a:lvl2pPr marL="742950" indent="-285750" eaLnBrk="0" hangingPunct="0">
              <a:defRPr sz="2400">
                <a:solidFill>
                  <a:schemeClr val="tx1"/>
                </a:solidFill>
                <a:latin typeface="Arial" charset="0"/>
                <a:ea typeface="MS PGothic" pitchFamily="34" charset="-128"/>
              </a:defRPr>
            </a:lvl2pPr>
            <a:lvl3pPr marL="1143000" indent="-228600" eaLnBrk="0" hangingPunct="0">
              <a:defRPr sz="2400">
                <a:solidFill>
                  <a:schemeClr val="tx1"/>
                </a:solidFill>
                <a:latin typeface="Arial" charset="0"/>
                <a:ea typeface="MS PGothic" pitchFamily="34" charset="-128"/>
              </a:defRPr>
            </a:lvl3pPr>
            <a:lvl4pPr marL="1600200" indent="-228600" eaLnBrk="0" hangingPunct="0">
              <a:defRPr sz="2400">
                <a:solidFill>
                  <a:schemeClr val="tx1"/>
                </a:solidFill>
                <a:latin typeface="Arial" charset="0"/>
                <a:ea typeface="MS PGothic" pitchFamily="34" charset="-128"/>
              </a:defRPr>
            </a:lvl4pPr>
            <a:lvl5pPr marL="2057400" indent="-228600" eaLnBrk="0" hangingPunct="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spcAft>
                <a:spcPts val="900"/>
              </a:spcAft>
              <a:defRPr/>
            </a:pPr>
            <a:r>
              <a:rPr lang="en-US" sz="1000" dirty="0">
                <a:solidFill>
                  <a:srgbClr val="000000"/>
                </a:solidFill>
                <a:cs typeface="Arial" pitchFamily="34" charset="0"/>
              </a:rPr>
              <a:t>IBM Security Systems</a:t>
            </a:r>
            <a:endParaRPr lang="en-US" sz="1800" dirty="0">
              <a:solidFill>
                <a:srgbClr val="000000"/>
              </a:solidFill>
              <a:cs typeface="Arial" pitchFamily="34" charset="0"/>
            </a:endParaRPr>
          </a:p>
        </p:txBody>
      </p:sp>
      <p:sp>
        <p:nvSpPr>
          <p:cNvPr id="1034" name="Rectangle 10"/>
          <p:cNvSpPr>
            <a:spLocks noChangeArrowheads="1"/>
          </p:cNvSpPr>
          <p:nvPr/>
        </p:nvSpPr>
        <p:spPr bwMode="auto">
          <a:xfrm>
            <a:off x="173038" y="6538913"/>
            <a:ext cx="2317750" cy="18256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defRPr/>
            </a:pPr>
            <a:fld id="{C8EC6131-D471-426B-807C-8690E68D5279}" type="slidenum">
              <a:rPr lang="en-US" sz="800">
                <a:solidFill>
                  <a:srgbClr val="000000"/>
                </a:solidFill>
                <a:latin typeface="+mn-lt"/>
                <a:cs typeface="Arial" pitchFamily="34" charset="0"/>
              </a:rPr>
              <a:pPr>
                <a:defRPr/>
              </a:pPr>
              <a:t>‹#›</a:t>
            </a:fld>
            <a:endParaRPr lang="en-US" sz="800" dirty="0">
              <a:solidFill>
                <a:srgbClr val="000000"/>
              </a:solidFill>
              <a:latin typeface="+mn-lt"/>
              <a:cs typeface="Arial" pitchFamily="34" charset="0"/>
            </a:endParaRPr>
          </a:p>
        </p:txBody>
      </p:sp>
      <p:pic>
        <p:nvPicPr>
          <p:cNvPr id="25605" name="Picture 6"/>
          <p:cNvPicPr>
            <a:picLocks noChangeAspect="1" noChangeArrowheads="1"/>
          </p:cNvPicPr>
          <p:nvPr/>
        </p:nvPicPr>
        <p:blipFill>
          <a:blip r:embed="rId13" cstate="print"/>
          <a:srcRect/>
          <a:stretch>
            <a:fillRect/>
          </a:stretch>
        </p:blipFill>
        <p:spPr bwMode="auto">
          <a:xfrm>
            <a:off x="247650" y="201613"/>
            <a:ext cx="304800" cy="303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007A5C">
                      <a:alpha val="74998"/>
                    </a:srgbClr>
                  </a:outerShdw>
                </a:effectLst>
              </a14:hiddenEffects>
            </a:ext>
          </a:extLst>
        </p:spPr>
      </p:pic>
      <p:pic>
        <p:nvPicPr>
          <p:cNvPr id="1184777" name="Picture 7"/>
          <p:cNvPicPr>
            <a:picLocks noChangeAspect="1" noChangeArrowheads="1"/>
          </p:cNvPicPr>
          <p:nvPr/>
        </p:nvPicPr>
        <p:blipFill>
          <a:blip r:embed="rId14" cstate="print"/>
          <a:srcRect/>
          <a:stretch>
            <a:fillRect/>
          </a:stretch>
        </p:blipFill>
        <p:spPr bwMode="auto">
          <a:xfrm>
            <a:off x="8275638" y="217488"/>
            <a:ext cx="585787" cy="238125"/>
          </a:xfrm>
          <a:prstGeom prst="rect">
            <a:avLst/>
          </a:prstGeom>
          <a:noFill/>
          <a:ln w="21600">
            <a:noFill/>
            <a:round/>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200">
          <a:solidFill>
            <a:srgbClr val="7889FB"/>
          </a:solidFill>
          <a:latin typeface="+mj-lt"/>
          <a:ea typeface="+mj-ea"/>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5pPr>
      <a:lvl6pPr marL="4572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6pPr>
      <a:lvl7pPr marL="9144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7pPr>
      <a:lvl8pPr marL="13716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8pPr>
      <a:lvl9pPr marL="18288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9pPr>
    </p:titleStyle>
    <p:bodyStyle>
      <a:lvl1pPr marL="173038" indent="-173038" algn="l" rtl="0" eaLnBrk="0" fontAlgn="base" hangingPunct="0">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charset="0"/>
        <a:buChar char="–"/>
        <a:defRPr sz="1600">
          <a:solidFill>
            <a:schemeClr val="tx1"/>
          </a:solidFill>
          <a:latin typeface="+mn-lt"/>
          <a:ea typeface="+mn-ea"/>
        </a:defRPr>
      </a:lvl2pPr>
      <a:lvl3pPr marL="855663" indent="-173038" algn="l" rtl="0" eaLnBrk="0" fontAlgn="base" hangingPunct="0">
        <a:spcBef>
          <a:spcPct val="20000"/>
        </a:spcBef>
        <a:spcAft>
          <a:spcPct val="0"/>
        </a:spcAft>
        <a:buClr>
          <a:schemeClr val="tx1"/>
        </a:buClr>
        <a:buChar char="•"/>
        <a:defRPr sz="1600">
          <a:solidFill>
            <a:schemeClr val="tx1"/>
          </a:solidFill>
          <a:latin typeface="+mn-lt"/>
          <a:ea typeface="+mn-ea"/>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n-ea"/>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n-ea"/>
        </a:defRPr>
      </a:lvl5pPr>
      <a:lvl6pPr marL="1997075" indent="-163513" algn="l" rtl="0" eaLnBrk="0" fontAlgn="base" hangingPunct="0">
        <a:spcBef>
          <a:spcPct val="20000"/>
        </a:spcBef>
        <a:spcAft>
          <a:spcPct val="0"/>
        </a:spcAft>
        <a:buClr>
          <a:schemeClr val="bg1"/>
        </a:buClr>
        <a:buChar char="»"/>
        <a:defRPr sz="1600">
          <a:solidFill>
            <a:schemeClr val="bg1"/>
          </a:solidFill>
          <a:latin typeface="+mn-lt"/>
          <a:ea typeface="+mn-ea"/>
        </a:defRPr>
      </a:lvl6pPr>
      <a:lvl7pPr marL="2454275" indent="-163513" algn="l" rtl="0" eaLnBrk="0" fontAlgn="base" hangingPunct="0">
        <a:spcBef>
          <a:spcPct val="20000"/>
        </a:spcBef>
        <a:spcAft>
          <a:spcPct val="0"/>
        </a:spcAft>
        <a:buClr>
          <a:schemeClr val="bg1"/>
        </a:buClr>
        <a:buChar char="»"/>
        <a:defRPr sz="1600">
          <a:solidFill>
            <a:schemeClr val="bg1"/>
          </a:solidFill>
          <a:latin typeface="+mn-lt"/>
          <a:ea typeface="+mn-ea"/>
        </a:defRPr>
      </a:lvl7pPr>
      <a:lvl8pPr marL="2911475" indent="-163513" algn="l" rtl="0" eaLnBrk="0" fontAlgn="base" hangingPunct="0">
        <a:spcBef>
          <a:spcPct val="20000"/>
        </a:spcBef>
        <a:spcAft>
          <a:spcPct val="0"/>
        </a:spcAft>
        <a:buClr>
          <a:schemeClr val="bg1"/>
        </a:buClr>
        <a:buChar char="»"/>
        <a:defRPr sz="1600">
          <a:solidFill>
            <a:schemeClr val="bg1"/>
          </a:solidFill>
          <a:latin typeface="+mn-lt"/>
          <a:ea typeface="+mn-ea"/>
        </a:defRPr>
      </a:lvl8pPr>
      <a:lvl9pPr marL="3368675" indent="-163513" algn="l" rtl="0" eaLnBrk="0" fontAlgn="base" hangingPunct="0">
        <a:spcBef>
          <a:spcPct val="20000"/>
        </a:spcBef>
        <a:spcAft>
          <a:spcPct val="0"/>
        </a:spcAft>
        <a:buClr>
          <a:schemeClr val="bg1"/>
        </a:buClr>
        <a:buChar char="»"/>
        <a:defRPr sz="1600">
          <a:solidFill>
            <a:schemeClr val="bg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Line 25"/>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solidFill>
                <a:srgbClr val="000000"/>
              </a:solidFill>
              <a:latin typeface="+mn-lt"/>
              <a:cs typeface="MS PGothic" charset="0"/>
            </a:endParaRPr>
          </a:p>
        </p:txBody>
      </p:sp>
      <p:sp>
        <p:nvSpPr>
          <p:cNvPr id="1204227" name="Rectangle 6"/>
          <p:cNvSpPr>
            <a:spLocks noChangeArrowheads="1"/>
          </p:cNvSpPr>
          <p:nvPr/>
        </p:nvSpPr>
        <p:spPr bwMode="black">
          <a:xfrm>
            <a:off x="7589838" y="6537325"/>
            <a:ext cx="1371600" cy="184150"/>
          </a:xfrm>
          <a:prstGeom prst="rect">
            <a:avLst/>
          </a:prstGeom>
          <a:noFill/>
          <a:ln w="9525">
            <a:noFill/>
            <a:miter lim="800000"/>
            <a:headEnd/>
            <a:tailEnd/>
          </a:ln>
        </p:spPr>
        <p:txBody>
          <a:bodyPr lIns="92075" tIns="46038" rIns="92075" bIns="46038"/>
          <a:lstStyle/>
          <a:p>
            <a:pPr algn="r"/>
            <a:r>
              <a:rPr lang="en-US" sz="800">
                <a:solidFill>
                  <a:srgbClr val="000000"/>
                </a:solidFill>
                <a:ea typeface="ＭＳ Ｐゴシック" pitchFamily="34" charset="-128"/>
                <a:cs typeface="Arial" charset="0"/>
              </a:rPr>
              <a:t>© 2012 IBM Corporation</a:t>
            </a:r>
          </a:p>
        </p:txBody>
      </p:sp>
      <p:sp>
        <p:nvSpPr>
          <p:cNvPr id="1030" name="Text Box 46"/>
          <p:cNvSpPr txBox="1">
            <a:spLocks noChangeArrowheads="1"/>
          </p:cNvSpPr>
          <p:nvPr/>
        </p:nvSpPr>
        <p:spPr bwMode="auto">
          <a:xfrm>
            <a:off x="503238" y="136525"/>
            <a:ext cx="42973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0" bIns="0" anchor="b"/>
          <a:lstStyle>
            <a:lvl1pPr eaLnBrk="0" hangingPunct="0">
              <a:defRPr sz="2400">
                <a:solidFill>
                  <a:schemeClr val="tx1"/>
                </a:solidFill>
                <a:latin typeface="Arial" charset="0"/>
                <a:ea typeface="MS PGothic" pitchFamily="34" charset="-128"/>
              </a:defRPr>
            </a:lvl1pPr>
            <a:lvl2pPr marL="742950" indent="-285750" eaLnBrk="0" hangingPunct="0">
              <a:defRPr sz="2400">
                <a:solidFill>
                  <a:schemeClr val="tx1"/>
                </a:solidFill>
                <a:latin typeface="Arial" charset="0"/>
                <a:ea typeface="MS PGothic" pitchFamily="34" charset="-128"/>
              </a:defRPr>
            </a:lvl2pPr>
            <a:lvl3pPr marL="1143000" indent="-228600" eaLnBrk="0" hangingPunct="0">
              <a:defRPr sz="2400">
                <a:solidFill>
                  <a:schemeClr val="tx1"/>
                </a:solidFill>
                <a:latin typeface="Arial" charset="0"/>
                <a:ea typeface="MS PGothic" pitchFamily="34" charset="-128"/>
              </a:defRPr>
            </a:lvl3pPr>
            <a:lvl4pPr marL="1600200" indent="-228600" eaLnBrk="0" hangingPunct="0">
              <a:defRPr sz="2400">
                <a:solidFill>
                  <a:schemeClr val="tx1"/>
                </a:solidFill>
                <a:latin typeface="Arial" charset="0"/>
                <a:ea typeface="MS PGothic" pitchFamily="34" charset="-128"/>
              </a:defRPr>
            </a:lvl4pPr>
            <a:lvl5pPr marL="2057400" indent="-228600" eaLnBrk="0" hangingPunct="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spcAft>
                <a:spcPts val="900"/>
              </a:spcAft>
              <a:defRPr/>
            </a:pPr>
            <a:r>
              <a:rPr lang="en-US" sz="1000" dirty="0">
                <a:solidFill>
                  <a:srgbClr val="000000"/>
                </a:solidFill>
                <a:cs typeface="Arial" pitchFamily="34" charset="0"/>
              </a:rPr>
              <a:t>IBM Security Systems</a:t>
            </a:r>
            <a:endParaRPr lang="en-US" sz="1800" dirty="0">
              <a:solidFill>
                <a:srgbClr val="000000"/>
              </a:solidFill>
              <a:cs typeface="Arial" pitchFamily="34" charset="0"/>
            </a:endParaRPr>
          </a:p>
        </p:txBody>
      </p:sp>
      <p:sp>
        <p:nvSpPr>
          <p:cNvPr id="1034" name="Rectangle 10"/>
          <p:cNvSpPr>
            <a:spLocks noChangeArrowheads="1"/>
          </p:cNvSpPr>
          <p:nvPr/>
        </p:nvSpPr>
        <p:spPr bwMode="auto">
          <a:xfrm>
            <a:off x="173038" y="6538913"/>
            <a:ext cx="2317750" cy="18256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defRPr/>
            </a:pPr>
            <a:fld id="{77850616-D412-48F3-B044-58BBF00D8FB7}" type="slidenum">
              <a:rPr lang="en-US" sz="800">
                <a:solidFill>
                  <a:srgbClr val="000000"/>
                </a:solidFill>
                <a:latin typeface="+mn-lt"/>
                <a:cs typeface="Arial" pitchFamily="34" charset="0"/>
              </a:rPr>
              <a:pPr>
                <a:defRPr/>
              </a:pPr>
              <a:t>‹#›</a:t>
            </a:fld>
            <a:endParaRPr lang="en-US" sz="800" dirty="0">
              <a:solidFill>
                <a:srgbClr val="000000"/>
              </a:solidFill>
              <a:latin typeface="+mn-lt"/>
              <a:cs typeface="Arial" pitchFamily="34" charset="0"/>
            </a:endParaRPr>
          </a:p>
        </p:txBody>
      </p:sp>
      <p:pic>
        <p:nvPicPr>
          <p:cNvPr id="25605" name="Picture 6"/>
          <p:cNvPicPr>
            <a:picLocks noChangeAspect="1" noChangeArrowheads="1"/>
          </p:cNvPicPr>
          <p:nvPr/>
        </p:nvPicPr>
        <p:blipFill>
          <a:blip r:embed="rId15" cstate="print"/>
          <a:srcRect/>
          <a:stretch>
            <a:fillRect/>
          </a:stretch>
        </p:blipFill>
        <p:spPr bwMode="auto">
          <a:xfrm>
            <a:off x="247650" y="201613"/>
            <a:ext cx="304800" cy="303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007A5C">
                      <a:alpha val="74998"/>
                    </a:srgbClr>
                  </a:outerShdw>
                </a:effectLst>
              </a14:hiddenEffects>
            </a:ext>
          </a:extLst>
        </p:spPr>
      </p:pic>
      <p:pic>
        <p:nvPicPr>
          <p:cNvPr id="1204231" name="Picture 7"/>
          <p:cNvPicPr>
            <a:picLocks noChangeAspect="1" noChangeArrowheads="1"/>
          </p:cNvPicPr>
          <p:nvPr userDrawn="1"/>
        </p:nvPicPr>
        <p:blipFill>
          <a:blip r:embed="rId16" cstate="print"/>
          <a:srcRect/>
          <a:stretch>
            <a:fillRect/>
          </a:stretch>
        </p:blipFill>
        <p:spPr bwMode="auto">
          <a:xfrm>
            <a:off x="8275638" y="217488"/>
            <a:ext cx="585787" cy="238125"/>
          </a:xfrm>
          <a:prstGeom prst="rect">
            <a:avLst/>
          </a:prstGeom>
          <a:noFill/>
          <a:ln w="21600">
            <a:noFill/>
            <a:round/>
            <a:headEnd/>
            <a:tailEnd/>
          </a:ln>
        </p:spPr>
      </p:pic>
      <p:sp>
        <p:nvSpPr>
          <p:cNvPr id="1204232" name="Rectangle 9"/>
          <p:cNvSpPr>
            <a:spLocks noChangeArrowheads="1"/>
          </p:cNvSpPr>
          <p:nvPr/>
        </p:nvSpPr>
        <p:spPr bwMode="auto">
          <a:xfrm>
            <a:off x="228600" y="152400"/>
            <a:ext cx="1676400" cy="381000"/>
          </a:xfrm>
          <a:prstGeom prst="rect">
            <a:avLst/>
          </a:prstGeom>
          <a:solidFill>
            <a:schemeClr val="bg1"/>
          </a:solidFill>
          <a:ln w="9525">
            <a:noFill/>
            <a:miter lim="800000"/>
            <a:headEnd/>
            <a:tailEnd/>
          </a:ln>
        </p:spPr>
        <p:txBody>
          <a:bodyPr/>
          <a:lstStyle/>
          <a:p>
            <a:endParaRPr lang="en-US" sz="1600">
              <a:solidFill>
                <a:srgbClr val="000000"/>
              </a:solidFill>
              <a:ea typeface="ＭＳ Ｐゴシック" pitchFamily="34" charset="-128"/>
              <a:cs typeface="Arial" charset="0"/>
            </a:endParaRPr>
          </a:p>
        </p:txBody>
      </p:sp>
      <p:sp>
        <p:nvSpPr>
          <p:cNvPr id="1204233" name="Rectangle 10"/>
          <p:cNvSpPr>
            <a:spLocks noChangeArrowheads="1"/>
          </p:cNvSpPr>
          <p:nvPr/>
        </p:nvSpPr>
        <p:spPr bwMode="auto">
          <a:xfrm>
            <a:off x="7696200" y="6553200"/>
            <a:ext cx="1295400" cy="228600"/>
          </a:xfrm>
          <a:prstGeom prst="rect">
            <a:avLst/>
          </a:prstGeom>
          <a:solidFill>
            <a:schemeClr val="bg1"/>
          </a:solidFill>
          <a:ln w="9525">
            <a:noFill/>
            <a:miter lim="800000"/>
            <a:headEnd/>
            <a:tailEnd/>
          </a:ln>
        </p:spPr>
        <p:txBody>
          <a:bodyPr/>
          <a:lstStyle/>
          <a:p>
            <a:endParaRPr lang="en-US" sz="1600">
              <a:solidFill>
                <a:srgbClr val="000000"/>
              </a:solidFill>
              <a:ea typeface="ＭＳ Ｐゴシック" pitchFamily="34" charset="-128"/>
              <a:cs typeface="Arial" charset="0"/>
            </a:endParaRPr>
          </a:p>
        </p:txBody>
      </p:sp>
      <p:sp>
        <p:nvSpPr>
          <p:cNvPr id="1204234" name="Rectangle 11"/>
          <p:cNvSpPr>
            <a:spLocks noChangeArrowheads="1"/>
          </p:cNvSpPr>
          <p:nvPr/>
        </p:nvSpPr>
        <p:spPr bwMode="auto">
          <a:xfrm>
            <a:off x="228600" y="6553200"/>
            <a:ext cx="304800" cy="228600"/>
          </a:xfrm>
          <a:prstGeom prst="rect">
            <a:avLst/>
          </a:prstGeom>
          <a:solidFill>
            <a:schemeClr val="bg1"/>
          </a:solidFill>
          <a:ln w="9525">
            <a:noFill/>
            <a:miter lim="800000"/>
            <a:headEnd/>
            <a:tailEnd/>
          </a:ln>
        </p:spPr>
        <p:txBody>
          <a:bodyPr/>
          <a:lstStyle/>
          <a:p>
            <a:endParaRPr lang="en-US" sz="1600">
              <a:solidFill>
                <a:srgbClr val="000000"/>
              </a:solidFill>
              <a:ea typeface="ＭＳ Ｐゴシック" pitchFamily="34" charset="-128"/>
              <a:cs typeface="Arial" charset="0"/>
            </a:endParaRPr>
          </a:p>
        </p:txBody>
      </p:sp>
      <p:sp>
        <p:nvSpPr>
          <p:cNvPr id="1204235" name="Rectangle 12"/>
          <p:cNvSpPr>
            <a:spLocks noChangeArrowheads="1"/>
          </p:cNvSpPr>
          <p:nvPr/>
        </p:nvSpPr>
        <p:spPr bwMode="black">
          <a:xfrm>
            <a:off x="0" y="6673850"/>
            <a:ext cx="1371600" cy="184150"/>
          </a:xfrm>
          <a:prstGeom prst="rect">
            <a:avLst/>
          </a:prstGeom>
          <a:noFill/>
          <a:ln w="9525">
            <a:noFill/>
            <a:miter lim="800000"/>
            <a:headEnd/>
            <a:tailEnd/>
          </a:ln>
        </p:spPr>
        <p:txBody>
          <a:bodyPr lIns="92075" tIns="46038" rIns="92075" bIns="46038"/>
          <a:lstStyle/>
          <a:p>
            <a:pPr algn="r"/>
            <a:r>
              <a:rPr lang="en-US" sz="800">
                <a:solidFill>
                  <a:srgbClr val="000000"/>
                </a:solidFill>
                <a:ea typeface="ＭＳ Ｐゴシック" pitchFamily="34" charset="-128"/>
                <a:cs typeface="Arial" charset="0"/>
              </a:rPr>
              <a:t>© 2013 IBM Corporation</a:t>
            </a:r>
          </a:p>
        </p:txBody>
      </p:sp>
      <p:sp>
        <p:nvSpPr>
          <p:cNvPr id="1026" name="Rectangle 2"/>
          <p:cNvSpPr>
            <a:spLocks noGrp="1" noChangeArrowheads="1"/>
          </p:cNvSpPr>
          <p:nvPr>
            <p:ph type="title"/>
          </p:nvPr>
        </p:nvSpPr>
        <p:spPr bwMode="auto">
          <a:xfrm>
            <a:off x="182563" y="593725"/>
            <a:ext cx="868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graphicFrame>
        <p:nvGraphicFramePr>
          <p:cNvPr id="1204240" name="Object 10" hidden="1"/>
          <p:cNvGraphicFramePr>
            <a:graphicFrameLocks noChangeAspect="1"/>
          </p:cNvGraphicFramePr>
          <p:nvPr/>
        </p:nvGraphicFramePr>
        <p:xfrm>
          <a:off x="0" y="0"/>
          <a:ext cx="158750" cy="158750"/>
        </p:xfrm>
        <a:graphic>
          <a:graphicData uri="http://schemas.openxmlformats.org/presentationml/2006/ole">
            <p:oleObj spid="_x0000_s1204240" name="think-cell Slide" r:id="rId17" imgW="360" imgH="360" progId="">
              <p:embed/>
            </p:oleObj>
          </a:graphicData>
        </a:graphic>
      </p:graphicFrame>
      <p:sp>
        <p:nvSpPr>
          <p:cNvPr id="2" name="Rectangle 10"/>
          <p:cNvSpPr>
            <a:spLocks noChangeArrowheads="1"/>
          </p:cNvSpPr>
          <p:nvPr userDrawn="1">
            <p:custDataLst>
              <p:tags r:id="rId14"/>
            </p:custDataLst>
          </p:nvPr>
        </p:nvSpPr>
        <p:spPr bwMode="auto">
          <a:xfrm>
            <a:off x="173038" y="6407150"/>
            <a:ext cx="2317750" cy="182563"/>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fld id="{CFB08E96-44EC-4C3F-ACB3-CA28606CBF82}" type="slidenum">
              <a:rPr lang="en-US" sz="800">
                <a:ea typeface="ＭＳ Ｐゴシック" pitchFamily="34" charset="-128"/>
              </a:rPr>
              <a:pPr/>
              <a:t>‹#›</a:t>
            </a:fld>
            <a:endParaRPr lang="en-US" sz="800" b="1">
              <a:solidFill>
                <a:srgbClr val="FF0000"/>
              </a:solidFill>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200">
          <a:solidFill>
            <a:srgbClr val="7889FB"/>
          </a:solidFill>
          <a:latin typeface="+mj-lt"/>
          <a:ea typeface="+mj-ea"/>
          <a:cs typeface="+mj-cs"/>
        </a:defRPr>
      </a:lvl1pPr>
      <a:lvl2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2pPr>
      <a:lvl3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3pPr>
      <a:lvl4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4pPr>
      <a:lvl5pPr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5pPr>
      <a:lvl6pPr marL="4572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6pPr>
      <a:lvl7pPr marL="9144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7pPr>
      <a:lvl8pPr marL="13716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8pPr>
      <a:lvl9pPr marL="1828800" algn="l" rtl="0" eaLnBrk="0" fontAlgn="base" hangingPunct="0">
        <a:lnSpc>
          <a:spcPct val="90000"/>
        </a:lnSpc>
        <a:spcBef>
          <a:spcPct val="0"/>
        </a:spcBef>
        <a:spcAft>
          <a:spcPct val="0"/>
        </a:spcAft>
        <a:defRPr sz="2200">
          <a:solidFill>
            <a:srgbClr val="7889FB"/>
          </a:solidFill>
          <a:latin typeface="Arial" charset="0"/>
          <a:ea typeface="ＭＳ Ｐゴシック" pitchFamily="34" charset="-128"/>
        </a:defRPr>
      </a:lvl9pPr>
    </p:titleStyle>
    <p:bodyStyle>
      <a:lvl1pPr marL="173038" indent="-173038" algn="l" rtl="0" eaLnBrk="0" fontAlgn="base" hangingPunct="0">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0" fontAlgn="base" hangingPunct="0">
        <a:spcBef>
          <a:spcPct val="20000"/>
        </a:spcBef>
        <a:spcAft>
          <a:spcPct val="0"/>
        </a:spcAft>
        <a:buClr>
          <a:schemeClr val="tx1"/>
        </a:buClr>
        <a:buFont typeface="Arial" charset="0"/>
        <a:buChar char="–"/>
        <a:defRPr sz="1600">
          <a:solidFill>
            <a:schemeClr val="tx1"/>
          </a:solidFill>
          <a:latin typeface="+mn-lt"/>
          <a:ea typeface="+mn-ea"/>
        </a:defRPr>
      </a:lvl2pPr>
      <a:lvl3pPr marL="855663" indent="-173038" algn="l" rtl="0" eaLnBrk="0" fontAlgn="base" hangingPunct="0">
        <a:spcBef>
          <a:spcPct val="20000"/>
        </a:spcBef>
        <a:spcAft>
          <a:spcPct val="0"/>
        </a:spcAft>
        <a:buClr>
          <a:schemeClr val="tx1"/>
        </a:buClr>
        <a:buChar char="•"/>
        <a:defRPr sz="1600">
          <a:solidFill>
            <a:schemeClr val="tx1"/>
          </a:solidFill>
          <a:latin typeface="+mn-lt"/>
          <a:ea typeface="+mn-ea"/>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n-ea"/>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n-ea"/>
        </a:defRPr>
      </a:lvl5pPr>
      <a:lvl6pPr marL="1997075" indent="-163513" algn="l" rtl="0" eaLnBrk="0" fontAlgn="base" hangingPunct="0">
        <a:spcBef>
          <a:spcPct val="20000"/>
        </a:spcBef>
        <a:spcAft>
          <a:spcPct val="0"/>
        </a:spcAft>
        <a:buClr>
          <a:schemeClr val="bg1"/>
        </a:buClr>
        <a:buChar char="»"/>
        <a:defRPr sz="1600">
          <a:solidFill>
            <a:schemeClr val="bg1"/>
          </a:solidFill>
          <a:latin typeface="+mn-lt"/>
          <a:ea typeface="+mn-ea"/>
        </a:defRPr>
      </a:lvl6pPr>
      <a:lvl7pPr marL="2454275" indent="-163513" algn="l" rtl="0" eaLnBrk="0" fontAlgn="base" hangingPunct="0">
        <a:spcBef>
          <a:spcPct val="20000"/>
        </a:spcBef>
        <a:spcAft>
          <a:spcPct val="0"/>
        </a:spcAft>
        <a:buClr>
          <a:schemeClr val="bg1"/>
        </a:buClr>
        <a:buChar char="»"/>
        <a:defRPr sz="1600">
          <a:solidFill>
            <a:schemeClr val="bg1"/>
          </a:solidFill>
          <a:latin typeface="+mn-lt"/>
          <a:ea typeface="+mn-ea"/>
        </a:defRPr>
      </a:lvl7pPr>
      <a:lvl8pPr marL="2911475" indent="-163513" algn="l" rtl="0" eaLnBrk="0" fontAlgn="base" hangingPunct="0">
        <a:spcBef>
          <a:spcPct val="20000"/>
        </a:spcBef>
        <a:spcAft>
          <a:spcPct val="0"/>
        </a:spcAft>
        <a:buClr>
          <a:schemeClr val="bg1"/>
        </a:buClr>
        <a:buChar char="»"/>
        <a:defRPr sz="1600">
          <a:solidFill>
            <a:schemeClr val="bg1"/>
          </a:solidFill>
          <a:latin typeface="+mn-lt"/>
          <a:ea typeface="+mn-ea"/>
        </a:defRPr>
      </a:lvl8pPr>
      <a:lvl9pPr marL="3368675" indent="-163513" algn="l" rtl="0" eaLnBrk="0" fontAlgn="base" hangingPunct="0">
        <a:spcBef>
          <a:spcPct val="20000"/>
        </a:spcBef>
        <a:spcAft>
          <a:spcPct val="0"/>
        </a:spcAft>
        <a:buClr>
          <a:schemeClr val="bg1"/>
        </a:buClr>
        <a:buChar char="»"/>
        <a:defRPr sz="1600">
          <a:solidFill>
            <a:schemeClr val="bg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Radio-frequency_identification" TargetMode="External"/><Relationship Id="rId2" Type="http://schemas.openxmlformats.org/officeDocument/2006/relationships/hyperlink" Target="http://en.wikipedia.org/wiki/Remote_sensing" TargetMode="External"/><Relationship Id="rId1" Type="http://schemas.openxmlformats.org/officeDocument/2006/relationships/slideLayout" Target="../slideLayouts/slideLayout35.xml"/><Relationship Id="rId5" Type="http://schemas.openxmlformats.org/officeDocument/2006/relationships/hyperlink" Target="http://en.wikipedia.org/wiki/Big_data" TargetMode="External"/><Relationship Id="rId4" Type="http://schemas.openxmlformats.org/officeDocument/2006/relationships/hyperlink" Target="http://en.wikipedia.org/wiki/Wireless_sensor_network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Parallel_computing" TargetMode="External"/><Relationship Id="rId7" Type="http://schemas.openxmlformats.org/officeDocument/2006/relationships/hyperlink" Target="http://en.wikipedia.org/wiki/Procedure_(computing)" TargetMode="External"/><Relationship Id="rId2" Type="http://schemas.openxmlformats.org/officeDocument/2006/relationships/hyperlink" Target="http://en.wikipedia.org/wiki/Programming_model" TargetMode="External"/><Relationship Id="rId1" Type="http://schemas.openxmlformats.org/officeDocument/2006/relationships/slideLayout" Target="../slideLayouts/slideLayout35.xml"/><Relationship Id="rId6" Type="http://schemas.openxmlformats.org/officeDocument/2006/relationships/hyperlink" Target="http://en.wikipedia.org/wiki/Map_(parallel_pattern)" TargetMode="External"/><Relationship Id="rId5" Type="http://schemas.openxmlformats.org/officeDocument/2006/relationships/hyperlink" Target="http://en.wikipedia.org/wiki/Cluster_(computing)" TargetMode="External"/><Relationship Id="rId4" Type="http://schemas.openxmlformats.org/officeDocument/2006/relationships/hyperlink" Target="http://en.wikipedia.org/wiki/Distributed_comput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40.xml"/><Relationship Id="rId1" Type="http://schemas.openxmlformats.org/officeDocument/2006/relationships/video" Target="file:///C:\Users\alohfink\Desktop\What%20is%20Big%20Data%20and%20Hadoop..mp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663" y="1001714"/>
            <a:ext cx="7772400" cy="1470025"/>
          </a:xfrm>
        </p:spPr>
        <p:txBody>
          <a:bodyPr/>
          <a:lstStyle/>
          <a:p>
            <a:r>
              <a:rPr lang="en-US" sz="4800" dirty="0" smtClean="0"/>
              <a:t>An overview of Big Data</a:t>
            </a:r>
            <a:endParaRPr lang="en-GB" sz="4800" dirty="0"/>
          </a:p>
        </p:txBody>
      </p:sp>
      <p:pic>
        <p:nvPicPr>
          <p:cNvPr id="4" name="Picture 7" descr="V3_3_2"/>
          <p:cNvPicPr>
            <a:picLocks noChangeAspect="1" noChangeArrowheads="1"/>
          </p:cNvPicPr>
          <p:nvPr/>
        </p:nvPicPr>
        <p:blipFill>
          <a:blip r:embed="rId2" cstate="print"/>
          <a:srcRect r="6102"/>
          <a:stretch>
            <a:fillRect/>
          </a:stretch>
        </p:blipFill>
        <p:spPr bwMode="auto">
          <a:xfrm>
            <a:off x="2079625" y="2055813"/>
            <a:ext cx="4616450" cy="4275137"/>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57213" y="268288"/>
            <a:ext cx="8208169" cy="6156127"/>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cstate="print">
            <a:duotone>
              <a:schemeClr val="accent4">
                <a:shade val="45000"/>
                <a:satMod val="135000"/>
              </a:schemeClr>
              <a:prstClr val="white"/>
            </a:duotone>
          </a:blip>
          <a:srcRect/>
          <a:stretch>
            <a:fillRect/>
          </a:stretch>
        </p:blipFill>
        <p:spPr bwMode="auto">
          <a:xfrm>
            <a:off x="850107" y="361157"/>
            <a:ext cx="7824257" cy="5868193"/>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cstate="print">
            <a:duotone>
              <a:schemeClr val="accent4">
                <a:shade val="45000"/>
                <a:satMod val="135000"/>
              </a:schemeClr>
              <a:prstClr val="white"/>
            </a:duotone>
          </a:blip>
          <a:srcRect/>
          <a:stretch>
            <a:fillRect/>
          </a:stretch>
        </p:blipFill>
        <p:spPr bwMode="auto">
          <a:xfrm>
            <a:off x="650081" y="289720"/>
            <a:ext cx="7786157" cy="5839618"/>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cstate="print"/>
          <a:srcRect/>
          <a:stretch>
            <a:fillRect/>
          </a:stretch>
        </p:blipFill>
        <p:spPr bwMode="auto">
          <a:xfrm>
            <a:off x="735807" y="304006"/>
            <a:ext cx="7719483" cy="5789612"/>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cstate="print"/>
          <a:srcRect/>
          <a:stretch>
            <a:fillRect/>
          </a:stretch>
        </p:blipFill>
        <p:spPr bwMode="auto">
          <a:xfrm>
            <a:off x="735807" y="289720"/>
            <a:ext cx="7776633" cy="5832475"/>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3" cstate="print"/>
          <a:srcRect/>
          <a:stretch>
            <a:fillRect/>
          </a:stretch>
        </p:blipFill>
        <p:spPr bwMode="auto">
          <a:xfrm>
            <a:off x="978694" y="432594"/>
            <a:ext cx="7258050" cy="5443538"/>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88" y="765175"/>
            <a:ext cx="8686800" cy="396875"/>
          </a:xfrm>
        </p:spPr>
        <p:txBody>
          <a:bodyPr/>
          <a:lstStyle/>
          <a:p>
            <a:r>
              <a:rPr lang="en-GB" sz="4400" dirty="0" smtClean="0"/>
              <a:t>Storing BIG DATA</a:t>
            </a:r>
            <a:endParaRPr lang="en-GB" sz="4400" dirty="0"/>
          </a:p>
        </p:txBody>
      </p:sp>
      <p:sp>
        <p:nvSpPr>
          <p:cNvPr id="3" name="Content Placeholder 2"/>
          <p:cNvSpPr>
            <a:spLocks noGrp="1"/>
          </p:cNvSpPr>
          <p:nvPr>
            <p:ph idx="1"/>
          </p:nvPr>
        </p:nvSpPr>
        <p:spPr>
          <a:xfrm>
            <a:off x="203994" y="1867694"/>
            <a:ext cx="8686800" cy="4479925"/>
          </a:xfrm>
        </p:spPr>
        <p:txBody>
          <a:bodyPr/>
          <a:lstStyle/>
          <a:p>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cstate="print"/>
          <a:srcRect/>
          <a:stretch>
            <a:fillRect/>
          </a:stretch>
        </p:blipFill>
        <p:spPr bwMode="auto">
          <a:xfrm>
            <a:off x="907256" y="389732"/>
            <a:ext cx="7508081" cy="5631061"/>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cstate="print"/>
          <a:srcRect/>
          <a:stretch>
            <a:fillRect/>
          </a:stretch>
        </p:blipFill>
        <p:spPr bwMode="auto">
          <a:xfrm>
            <a:off x="650081" y="296863"/>
            <a:ext cx="8036719" cy="6027539"/>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cstate="print"/>
          <a:srcRect/>
          <a:stretch>
            <a:fillRect/>
          </a:stretch>
        </p:blipFill>
        <p:spPr bwMode="auto">
          <a:xfrm>
            <a:off x="642938" y="382588"/>
            <a:ext cx="8081433" cy="6061075"/>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a:noFill/>
        </p:spPr>
        <p:txBody>
          <a:bodyPr/>
          <a:lstStyle/>
          <a:p>
            <a:r>
              <a:rPr lang="en-US" dirty="0" smtClean="0"/>
              <a:t>Objective of today’s lecture</a:t>
            </a:r>
            <a:endParaRPr lang="en-US" dirty="0"/>
          </a:p>
        </p:txBody>
      </p:sp>
      <p:sp>
        <p:nvSpPr>
          <p:cNvPr id="1308675" name="Rectangle 3"/>
          <p:cNvSpPr>
            <a:spLocks noGrp="1" noChangeArrowheads="1"/>
          </p:cNvSpPr>
          <p:nvPr>
            <p:ph type="body" idx="1"/>
          </p:nvPr>
        </p:nvSpPr>
        <p:spPr>
          <a:noFill/>
        </p:spPr>
        <p:txBody>
          <a:bodyPr/>
          <a:lstStyle/>
          <a:p>
            <a:r>
              <a:rPr lang="en-US" sz="2400" b="1" dirty="0" smtClean="0">
                <a:latin typeface="Calibri" pitchFamily="34" charset="0"/>
              </a:rPr>
              <a:t>Understand what is meant by the term </a:t>
            </a:r>
            <a:r>
              <a:rPr lang="en-US" sz="2400" b="1" dirty="0">
                <a:latin typeface="Calibri" pitchFamily="34" charset="0"/>
              </a:rPr>
              <a:t>Big Data</a:t>
            </a:r>
            <a:r>
              <a:rPr lang="en-US" sz="2400" b="1" dirty="0" smtClean="0">
                <a:latin typeface="Calibri" pitchFamily="34" charset="0"/>
              </a:rPr>
              <a:t>?</a:t>
            </a:r>
            <a:endParaRPr lang="en-US" sz="2400" b="1" dirty="0">
              <a:latin typeface="Calibri" pitchFamily="34" charset="0"/>
            </a:endParaRPr>
          </a:p>
          <a:p>
            <a:r>
              <a:rPr lang="en-US" sz="2400" b="1" dirty="0" smtClean="0">
                <a:latin typeface="Calibri" pitchFamily="34" charset="0"/>
              </a:rPr>
              <a:t>Understand why we need it</a:t>
            </a:r>
            <a:endParaRPr lang="en-US" sz="2400" b="1" dirty="0">
              <a:latin typeface="Calibri" pitchFamily="34" charset="0"/>
            </a:endParaRPr>
          </a:p>
          <a:p>
            <a:r>
              <a:rPr lang="en-US" sz="2400" b="1" dirty="0" smtClean="0">
                <a:latin typeface="Calibri" pitchFamily="34" charset="0"/>
              </a:rPr>
              <a:t>BIG DATA storage - </a:t>
            </a:r>
            <a:r>
              <a:rPr lang="en-US" sz="2400" b="1" dirty="0" err="1" smtClean="0">
                <a:latin typeface="Calibri" pitchFamily="34" charset="0"/>
              </a:rPr>
              <a:t>NoSQL</a:t>
            </a:r>
            <a:r>
              <a:rPr lang="en-US" sz="2400" b="1" dirty="0" smtClean="0">
                <a:latin typeface="Calibri" pitchFamily="34" charset="0"/>
              </a:rPr>
              <a:t> databases</a:t>
            </a:r>
            <a:endParaRPr lang="en-US" sz="2400" b="1" dirty="0">
              <a:latin typeface="Calibri" pitchFamily="34" charset="0"/>
            </a:endParaRPr>
          </a:p>
          <a:p>
            <a:endParaRPr lang="en-US" sz="2400" b="1" dirty="0">
              <a:latin typeface="Calibri" pitchFamily="34" charset="0"/>
            </a:endParaRPr>
          </a:p>
          <a:p>
            <a:pPr lvl="1"/>
            <a:endParaRPr lang="en-US" sz="2400" b="1" dirty="0">
              <a:latin typeface="Calibri" pitchFamily="34" charset="0"/>
            </a:endParaRPr>
          </a:p>
          <a:p>
            <a:endParaRPr lang="en-US" sz="2000" dirty="0">
              <a:latin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cstate="print"/>
          <a:srcRect/>
          <a:stretch>
            <a:fillRect/>
          </a:stretch>
        </p:blipFill>
        <p:spPr bwMode="auto">
          <a:xfrm>
            <a:off x="1114425" y="718344"/>
            <a:ext cx="7400925" cy="5550694"/>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Grp="1" noChangeAspect="1" noChangeArrowheads="1"/>
          </p:cNvPicPr>
          <p:nvPr>
            <p:ph idx="1"/>
          </p:nvPr>
        </p:nvPicPr>
        <p:blipFill>
          <a:blip r:embed="rId2" cstate="print"/>
          <a:srcRect/>
          <a:stretch>
            <a:fillRect/>
          </a:stretch>
        </p:blipFill>
        <p:spPr bwMode="auto">
          <a:xfrm>
            <a:off x="1273824" y="846138"/>
            <a:ext cx="6932760" cy="5197474"/>
          </a:xfrm>
          <a:prstGeom prst="rect">
            <a:avLst/>
          </a:prstGeom>
          <a:noFill/>
          <a:ln w="9525" cap="flat">
            <a:noFill/>
            <a:round/>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ChangeAspect="1" noChangeArrowheads="1"/>
          </p:cNvPicPr>
          <p:nvPr/>
        </p:nvPicPr>
        <p:blipFill>
          <a:blip r:embed="rId3" cstate="print"/>
          <a:srcRect/>
          <a:stretch>
            <a:fillRect/>
          </a:stretch>
        </p:blipFill>
        <p:spPr bwMode="auto">
          <a:xfrm>
            <a:off x="728662" y="368301"/>
            <a:ext cx="7722394" cy="5791796"/>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3" cstate="print"/>
          <a:srcRect/>
          <a:stretch>
            <a:fillRect/>
          </a:stretch>
        </p:blipFill>
        <p:spPr bwMode="auto">
          <a:xfrm>
            <a:off x="935832" y="461169"/>
            <a:ext cx="7681383" cy="5761037"/>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a:noFill/>
        </p:spPr>
        <p:txBody>
          <a:bodyPr/>
          <a:lstStyle/>
          <a:p>
            <a:r>
              <a:rPr lang="en-US"/>
              <a:t>What is big data?</a:t>
            </a:r>
          </a:p>
        </p:txBody>
      </p:sp>
      <p:sp>
        <p:nvSpPr>
          <p:cNvPr id="1311747" name="Rectangle 3"/>
          <p:cNvSpPr>
            <a:spLocks noGrp="1" noChangeArrowheads="1"/>
          </p:cNvSpPr>
          <p:nvPr>
            <p:ph type="body" idx="1"/>
          </p:nvPr>
        </p:nvSpPr>
        <p:spPr>
          <a:xfrm>
            <a:off x="442913" y="1571625"/>
            <a:ext cx="7831138" cy="3760788"/>
          </a:xfrm>
          <a:noFill/>
        </p:spPr>
        <p:txBody>
          <a:bodyPr/>
          <a:lstStyle/>
          <a:p>
            <a:r>
              <a:rPr lang="en-US" sz="1800" dirty="0" smtClean="0"/>
              <a:t>Data sets grow in size in part because they are increasingly being gathered by ubiquitous information-sensing mobile devices, aerial sensory technologies (</a:t>
            </a:r>
            <a:r>
              <a:rPr lang="en-US" sz="1800" dirty="0" smtClean="0">
                <a:hlinkClick r:id="rId2" tooltip="Remote sensing"/>
              </a:rPr>
              <a:t>remote sensing</a:t>
            </a:r>
            <a:r>
              <a:rPr lang="en-US" sz="1800" dirty="0" smtClean="0"/>
              <a:t>), software logs, cameras, microphones, </a:t>
            </a:r>
            <a:r>
              <a:rPr lang="en-US" sz="1800" dirty="0" smtClean="0">
                <a:hlinkClick r:id="rId3" tooltip="Radio-frequency identification"/>
              </a:rPr>
              <a:t>radio-frequency identification</a:t>
            </a:r>
            <a:r>
              <a:rPr lang="en-US" sz="1800" dirty="0" smtClean="0"/>
              <a:t> (RFID) readers, and </a:t>
            </a:r>
            <a:r>
              <a:rPr lang="en-US" sz="1800" dirty="0" smtClean="0">
                <a:hlinkClick r:id="rId4" tooltip="Wireless sensor networks"/>
              </a:rPr>
              <a:t>wireless sensor networks</a:t>
            </a:r>
            <a:r>
              <a:rPr lang="en-US" sz="1800" dirty="0" smtClean="0"/>
              <a:t>.</a:t>
            </a:r>
            <a:r>
              <a:rPr lang="en-US" sz="1800" baseline="30000" dirty="0" smtClean="0">
                <a:hlinkClick r:id="rId5"/>
              </a:rPr>
              <a:t>[5]</a:t>
            </a:r>
            <a:r>
              <a:rPr lang="en-US" sz="1800" baseline="30000" dirty="0" smtClean="0">
                <a:hlinkClick r:id="rId5"/>
              </a:rPr>
              <a:t>[6]</a:t>
            </a:r>
            <a:r>
              <a:rPr lang="en-US" sz="1800" baseline="30000" dirty="0" smtClean="0">
                <a:hlinkClick r:id="rId5"/>
              </a:rPr>
              <a:t>[7]</a:t>
            </a:r>
            <a:r>
              <a:rPr lang="en-US" sz="1800" dirty="0" smtClean="0"/>
              <a:t> The world's technological per-capita capacity to store information has roughly doubled every 40 months since the </a:t>
            </a:r>
            <a:r>
              <a:rPr lang="en-US" sz="1800" dirty="0" smtClean="0"/>
              <a:t>1980s</a:t>
            </a:r>
            <a:r>
              <a:rPr lang="en-US" sz="2500" dirty="0">
                <a:solidFill>
                  <a:schemeClr val="accent2"/>
                </a:solidFill>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MapReduce</a:t>
            </a:r>
            <a:endParaRPr lang="en-GB" dirty="0"/>
          </a:p>
        </p:txBody>
      </p:sp>
      <p:sp>
        <p:nvSpPr>
          <p:cNvPr id="3" name="Content Placeholder 2"/>
          <p:cNvSpPr>
            <a:spLocks noGrp="1"/>
          </p:cNvSpPr>
          <p:nvPr>
            <p:ph idx="1"/>
          </p:nvPr>
        </p:nvSpPr>
        <p:spPr/>
        <p:txBody>
          <a:bodyPr/>
          <a:lstStyle/>
          <a:p>
            <a:r>
              <a:rPr lang="en-US" b="1" dirty="0" err="1" smtClean="0"/>
              <a:t>MapReduce</a:t>
            </a:r>
            <a:r>
              <a:rPr lang="en-US" dirty="0" smtClean="0"/>
              <a:t> is a </a:t>
            </a:r>
            <a:r>
              <a:rPr lang="en-US" dirty="0" smtClean="0">
                <a:hlinkClick r:id="rId2" tooltip="Programming model"/>
              </a:rPr>
              <a:t>programming model</a:t>
            </a:r>
            <a:r>
              <a:rPr lang="en-US" dirty="0" smtClean="0"/>
              <a:t> and an associated implementation for processing and generating large data sets with a </a:t>
            </a:r>
            <a:r>
              <a:rPr lang="en-US" dirty="0" smtClean="0">
                <a:hlinkClick r:id="rId3" tooltip="Parallel computing"/>
              </a:rPr>
              <a:t>parallel</a:t>
            </a:r>
            <a:r>
              <a:rPr lang="en-US" dirty="0" smtClean="0"/>
              <a:t>, </a:t>
            </a:r>
            <a:r>
              <a:rPr lang="en-US" dirty="0" smtClean="0">
                <a:hlinkClick r:id="rId4" tooltip="Distributed computing"/>
              </a:rPr>
              <a:t>distributed</a:t>
            </a:r>
            <a:r>
              <a:rPr lang="en-US" dirty="0" smtClean="0"/>
              <a:t> algorithm on a </a:t>
            </a:r>
            <a:r>
              <a:rPr lang="en-US" dirty="0" smtClean="0">
                <a:hlinkClick r:id="rId5" tooltip="Cluster (computing)"/>
              </a:rPr>
              <a:t>cluster</a:t>
            </a:r>
            <a:r>
              <a:rPr lang="en-US" dirty="0" smtClean="0"/>
              <a:t>.</a:t>
            </a:r>
            <a:endParaRPr lang="en-US" baseline="30000" dirty="0" smtClean="0"/>
          </a:p>
          <a:p>
            <a:endParaRPr lang="en-US" dirty="0" smtClean="0"/>
          </a:p>
          <a:p>
            <a:r>
              <a:rPr lang="en-US" dirty="0" smtClean="0"/>
              <a:t>A </a:t>
            </a:r>
            <a:r>
              <a:rPr lang="en-US" dirty="0" err="1" smtClean="0"/>
              <a:t>MapReduce</a:t>
            </a:r>
            <a:r>
              <a:rPr lang="en-US" dirty="0" smtClean="0"/>
              <a:t> program is composed of a </a:t>
            </a:r>
            <a:r>
              <a:rPr lang="en-US" b="1" dirty="0" smtClean="0">
                <a:hlinkClick r:id="rId6" tooltip="Map (parallel pattern)"/>
              </a:rPr>
              <a:t>Map()</a:t>
            </a:r>
            <a:r>
              <a:rPr lang="en-US" dirty="0" smtClean="0"/>
              <a:t> </a:t>
            </a:r>
            <a:r>
              <a:rPr lang="en-US" dirty="0" smtClean="0">
                <a:hlinkClick r:id="rId7" tooltip="Procedure (computing)"/>
              </a:rPr>
              <a:t>procedure</a:t>
            </a:r>
            <a:r>
              <a:rPr lang="en-US" dirty="0" smtClean="0"/>
              <a:t> that performs filtering and sorting (such as sorting students by first name into queues, one queue for each name) and a </a:t>
            </a:r>
            <a:r>
              <a:rPr lang="en-US" b="1" dirty="0" smtClean="0"/>
              <a:t>Reduce()</a:t>
            </a:r>
            <a:r>
              <a:rPr lang="en-US" dirty="0" smtClean="0"/>
              <a:t> procedure that performs a summary operation (such as counting the number of students in each queue, yielding name frequencies).</a:t>
            </a:r>
          </a:p>
          <a:p>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85788" y="375444"/>
            <a:ext cx="8167157" cy="6125368"/>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 is Big Data and Hadoop..mp4">
            <a:hlinkClick r:id="" action="ppaction://media"/>
          </p:cNvPr>
          <p:cNvPicPr>
            <a:picLocks noRot="1" noChangeAspect="1"/>
          </p:cNvPicPr>
          <p:nvPr>
            <a:videoFile r:link="rId1"/>
          </p:nvPr>
        </p:nvPicPr>
        <p:blipFill>
          <a:blip r:embed="rId3" cstate="print"/>
          <a:stretch>
            <a:fillRect/>
          </a:stretch>
        </p:blipFill>
        <p:spPr>
          <a:xfrm>
            <a:off x="1000125" y="750093"/>
            <a:ext cx="7162800" cy="537210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807243" y="375444"/>
            <a:ext cx="7776633" cy="5832475"/>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noChangeArrowheads="1"/>
          </p:cNvPicPr>
          <p:nvPr/>
        </p:nvPicPr>
        <p:blipFill>
          <a:blip r:embed="rId3" cstate="print"/>
          <a:srcRect/>
          <a:stretch>
            <a:fillRect/>
          </a:stretch>
        </p:blipFill>
        <p:spPr bwMode="auto">
          <a:xfrm>
            <a:off x="0" y="11113"/>
            <a:ext cx="9144000" cy="6858000"/>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3794" name="Picture 1"/>
          <p:cNvPicPr>
            <a:picLocks noChangeAspect="1" noChangeArrowheads="1"/>
          </p:cNvPicPr>
          <p:nvPr/>
        </p:nvPicPr>
        <p:blipFill>
          <a:blip r:embed="rId3" cstate="print"/>
          <a:srcRect/>
          <a:stretch>
            <a:fillRect/>
          </a:stretch>
        </p:blipFill>
        <p:spPr bwMode="auto">
          <a:xfrm>
            <a:off x="725488" y="1927225"/>
            <a:ext cx="7761287" cy="941388"/>
          </a:xfrm>
          <a:prstGeom prst="rect">
            <a:avLst/>
          </a:prstGeom>
          <a:noFill/>
          <a:ln w="21600">
            <a:noFill/>
            <a:round/>
            <a:headEnd/>
            <a:tailEnd/>
          </a:ln>
          <a:effectLst/>
        </p:spPr>
      </p:pic>
      <p:pic>
        <p:nvPicPr>
          <p:cNvPr id="1313795" name="Picture 2"/>
          <p:cNvPicPr>
            <a:picLocks noChangeAspect="1" noChangeArrowheads="1"/>
          </p:cNvPicPr>
          <p:nvPr/>
        </p:nvPicPr>
        <p:blipFill>
          <a:blip r:embed="rId3" cstate="print"/>
          <a:srcRect/>
          <a:stretch>
            <a:fillRect/>
          </a:stretch>
        </p:blipFill>
        <p:spPr bwMode="auto">
          <a:xfrm>
            <a:off x="725488" y="2832100"/>
            <a:ext cx="7761287" cy="941388"/>
          </a:xfrm>
          <a:prstGeom prst="rect">
            <a:avLst/>
          </a:prstGeom>
          <a:noFill/>
          <a:ln w="21600">
            <a:noFill/>
            <a:round/>
            <a:headEnd/>
            <a:tailEnd/>
          </a:ln>
          <a:effectLst/>
        </p:spPr>
      </p:pic>
      <p:pic>
        <p:nvPicPr>
          <p:cNvPr id="1313796" name="Picture 3"/>
          <p:cNvPicPr>
            <a:picLocks noChangeAspect="1" noChangeArrowheads="1"/>
          </p:cNvPicPr>
          <p:nvPr/>
        </p:nvPicPr>
        <p:blipFill>
          <a:blip r:embed="rId3" cstate="print"/>
          <a:srcRect/>
          <a:stretch>
            <a:fillRect/>
          </a:stretch>
        </p:blipFill>
        <p:spPr bwMode="auto">
          <a:xfrm>
            <a:off x="725488" y="5589588"/>
            <a:ext cx="7761287" cy="941387"/>
          </a:xfrm>
          <a:prstGeom prst="rect">
            <a:avLst/>
          </a:prstGeom>
          <a:noFill/>
          <a:ln w="21600">
            <a:noFill/>
            <a:round/>
            <a:headEnd/>
            <a:tailEnd/>
          </a:ln>
          <a:effectLst/>
        </p:spPr>
      </p:pic>
      <p:pic>
        <p:nvPicPr>
          <p:cNvPr id="1313797" name="Picture 4"/>
          <p:cNvPicPr>
            <a:picLocks noChangeAspect="1" noChangeArrowheads="1"/>
          </p:cNvPicPr>
          <p:nvPr/>
        </p:nvPicPr>
        <p:blipFill>
          <a:blip r:embed="rId3" cstate="print"/>
          <a:srcRect/>
          <a:stretch>
            <a:fillRect/>
          </a:stretch>
        </p:blipFill>
        <p:spPr bwMode="auto">
          <a:xfrm>
            <a:off x="725488" y="4652963"/>
            <a:ext cx="7761287" cy="941387"/>
          </a:xfrm>
          <a:prstGeom prst="rect">
            <a:avLst/>
          </a:prstGeom>
          <a:noFill/>
          <a:ln w="21600">
            <a:noFill/>
            <a:round/>
            <a:headEnd/>
            <a:tailEnd/>
          </a:ln>
          <a:effectLst/>
        </p:spPr>
      </p:pic>
      <p:pic>
        <p:nvPicPr>
          <p:cNvPr id="1313798" name="Picture 5"/>
          <p:cNvPicPr>
            <a:picLocks noChangeAspect="1" noChangeArrowheads="1"/>
          </p:cNvPicPr>
          <p:nvPr/>
        </p:nvPicPr>
        <p:blipFill>
          <a:blip r:embed="rId3" cstate="print"/>
          <a:srcRect/>
          <a:stretch>
            <a:fillRect/>
          </a:stretch>
        </p:blipFill>
        <p:spPr bwMode="auto">
          <a:xfrm>
            <a:off x="725488" y="3744913"/>
            <a:ext cx="7761287" cy="941387"/>
          </a:xfrm>
          <a:prstGeom prst="rect">
            <a:avLst/>
          </a:prstGeom>
          <a:noFill/>
          <a:ln w="21600">
            <a:noFill/>
            <a:round/>
            <a:headEnd/>
            <a:tailEnd/>
          </a:ln>
          <a:effectLst/>
        </p:spPr>
      </p:pic>
      <p:pic>
        <p:nvPicPr>
          <p:cNvPr id="1313799" name="Picture 6"/>
          <p:cNvPicPr>
            <a:picLocks noChangeAspect="1" noChangeArrowheads="1"/>
          </p:cNvPicPr>
          <p:nvPr/>
        </p:nvPicPr>
        <p:blipFill>
          <a:blip r:embed="rId3" cstate="print"/>
          <a:srcRect/>
          <a:stretch>
            <a:fillRect/>
          </a:stretch>
        </p:blipFill>
        <p:spPr bwMode="auto">
          <a:xfrm>
            <a:off x="725488" y="1022350"/>
            <a:ext cx="7761287" cy="941388"/>
          </a:xfrm>
          <a:prstGeom prst="rect">
            <a:avLst/>
          </a:prstGeom>
          <a:noFill/>
          <a:ln w="21600">
            <a:noFill/>
            <a:round/>
            <a:headEnd/>
            <a:tailEnd/>
          </a:ln>
          <a:effectLst/>
        </p:spPr>
      </p:pic>
      <p:sp>
        <p:nvSpPr>
          <p:cNvPr id="1313800" name="Rectangle 7"/>
          <p:cNvSpPr>
            <a:spLocks noGrp="1" noChangeArrowheads="1"/>
          </p:cNvSpPr>
          <p:nvPr>
            <p:ph type="title" idx="4294967295"/>
          </p:nvPr>
        </p:nvSpPr>
        <p:spPr>
          <a:xfrm>
            <a:off x="182563" y="593725"/>
            <a:ext cx="8689975" cy="350838"/>
          </a:xfrm>
          <a:noFill/>
        </p:spPr>
        <p:txBody>
          <a:bodyPr lIns="92160" tIns="46080" rIns="92160" bIns="46080"/>
          <a:lstStyle/>
          <a:p>
            <a:pPr defTabSz="457200"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t>BIG DATA is not just HADOOP</a:t>
            </a:r>
          </a:p>
        </p:txBody>
      </p:sp>
      <p:sp>
        <p:nvSpPr>
          <p:cNvPr id="1313801" name="Text Box 8"/>
          <p:cNvSpPr txBox="1">
            <a:spLocks noChangeArrowheads="1"/>
          </p:cNvSpPr>
          <p:nvPr/>
        </p:nvSpPr>
        <p:spPr bwMode="auto">
          <a:xfrm>
            <a:off x="823913" y="2106613"/>
            <a:ext cx="2632075" cy="581025"/>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Manage &amp; store huge volume of any data</a:t>
            </a:r>
          </a:p>
        </p:txBody>
      </p:sp>
      <p:sp>
        <p:nvSpPr>
          <p:cNvPr id="1313802" name="Rectangle 9"/>
          <p:cNvSpPr>
            <a:spLocks noChangeArrowheads="1"/>
          </p:cNvSpPr>
          <p:nvPr/>
        </p:nvSpPr>
        <p:spPr bwMode="auto">
          <a:xfrm>
            <a:off x="4691063" y="2081213"/>
            <a:ext cx="3287712" cy="631825"/>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Hadoop File System</a:t>
            </a:r>
          </a:p>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MapReduce</a:t>
            </a:r>
          </a:p>
        </p:txBody>
      </p:sp>
      <p:sp>
        <p:nvSpPr>
          <p:cNvPr id="1313803" name="Text Box 10"/>
          <p:cNvSpPr txBox="1">
            <a:spLocks noChangeArrowheads="1"/>
          </p:cNvSpPr>
          <p:nvPr/>
        </p:nvSpPr>
        <p:spPr bwMode="auto">
          <a:xfrm>
            <a:off x="817563" y="4049713"/>
            <a:ext cx="2590800"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Manage streaming data</a:t>
            </a:r>
          </a:p>
        </p:txBody>
      </p:sp>
      <p:pic>
        <p:nvPicPr>
          <p:cNvPr id="1313804" name="Picture 11" descr="sources-tr"/>
          <p:cNvPicPr>
            <a:picLocks noChangeAspect="1" noChangeArrowheads="1"/>
          </p:cNvPicPr>
          <p:nvPr/>
        </p:nvPicPr>
        <p:blipFill>
          <a:blip r:embed="rId4" cstate="print"/>
          <a:srcRect/>
          <a:stretch>
            <a:fillRect/>
          </a:stretch>
        </p:blipFill>
        <p:spPr bwMode="auto">
          <a:xfrm>
            <a:off x="3508375" y="3705225"/>
            <a:ext cx="1030288" cy="1030288"/>
          </a:xfrm>
          <a:prstGeom prst="rect">
            <a:avLst/>
          </a:prstGeom>
          <a:noFill/>
          <a:ln w="21600">
            <a:noFill/>
            <a:round/>
            <a:headEnd/>
            <a:tailEnd/>
          </a:ln>
          <a:effectLst/>
        </p:spPr>
      </p:pic>
      <p:sp>
        <p:nvSpPr>
          <p:cNvPr id="1313805" name="Rectangle 12"/>
          <p:cNvSpPr>
            <a:spLocks noChangeArrowheads="1"/>
          </p:cNvSpPr>
          <p:nvPr/>
        </p:nvSpPr>
        <p:spPr bwMode="auto">
          <a:xfrm>
            <a:off x="4691063" y="4048125"/>
            <a:ext cx="2430462"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Stream Computing</a:t>
            </a:r>
          </a:p>
        </p:txBody>
      </p:sp>
      <p:sp>
        <p:nvSpPr>
          <p:cNvPr id="1313806" name="Text Box 13"/>
          <p:cNvSpPr txBox="1">
            <a:spLocks noChangeArrowheads="1"/>
          </p:cNvSpPr>
          <p:nvPr/>
        </p:nvSpPr>
        <p:spPr bwMode="auto">
          <a:xfrm>
            <a:off x="835025" y="4956175"/>
            <a:ext cx="2640013"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Analyze unstructured data</a:t>
            </a:r>
          </a:p>
        </p:txBody>
      </p:sp>
      <p:sp>
        <p:nvSpPr>
          <p:cNvPr id="1313807" name="Rectangle 14"/>
          <p:cNvSpPr>
            <a:spLocks noChangeArrowheads="1"/>
          </p:cNvSpPr>
          <p:nvPr/>
        </p:nvSpPr>
        <p:spPr bwMode="auto">
          <a:xfrm>
            <a:off x="4691063" y="4953000"/>
            <a:ext cx="2430462"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Text Analytics Engine</a:t>
            </a:r>
          </a:p>
        </p:txBody>
      </p:sp>
      <p:sp>
        <p:nvSpPr>
          <p:cNvPr id="1313808" name="Rectangle 15"/>
          <p:cNvSpPr>
            <a:spLocks noChangeArrowheads="1"/>
          </p:cNvSpPr>
          <p:nvPr/>
        </p:nvSpPr>
        <p:spPr bwMode="auto">
          <a:xfrm>
            <a:off x="4691063" y="3135313"/>
            <a:ext cx="2430462"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Data Warehousing</a:t>
            </a:r>
          </a:p>
        </p:txBody>
      </p:sp>
      <p:sp>
        <p:nvSpPr>
          <p:cNvPr id="1313809" name="Text Box 16"/>
          <p:cNvSpPr txBox="1">
            <a:spLocks noChangeArrowheads="1"/>
          </p:cNvSpPr>
          <p:nvPr/>
        </p:nvSpPr>
        <p:spPr bwMode="auto">
          <a:xfrm>
            <a:off x="831850" y="3138488"/>
            <a:ext cx="2719388"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Structure and control data</a:t>
            </a:r>
          </a:p>
        </p:txBody>
      </p:sp>
      <p:sp>
        <p:nvSpPr>
          <p:cNvPr id="1313810" name="Text Box 17"/>
          <p:cNvSpPr txBox="1">
            <a:spLocks noChangeArrowheads="1"/>
          </p:cNvSpPr>
          <p:nvPr/>
        </p:nvSpPr>
        <p:spPr bwMode="auto">
          <a:xfrm>
            <a:off x="827088" y="5772150"/>
            <a:ext cx="2374900" cy="581025"/>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Integrate and govern all data sources</a:t>
            </a:r>
          </a:p>
        </p:txBody>
      </p:sp>
      <p:sp>
        <p:nvSpPr>
          <p:cNvPr id="1313811" name="Rectangle 18"/>
          <p:cNvSpPr>
            <a:spLocks noChangeArrowheads="1"/>
          </p:cNvSpPr>
          <p:nvPr/>
        </p:nvSpPr>
        <p:spPr bwMode="auto">
          <a:xfrm>
            <a:off x="4691063" y="5776913"/>
            <a:ext cx="3448050" cy="581025"/>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Integration, Data Quality, Security, Lifecycle Management, MDM</a:t>
            </a:r>
          </a:p>
        </p:txBody>
      </p:sp>
      <p:pic>
        <p:nvPicPr>
          <p:cNvPr id="1313812" name="Picture 19" descr="integration-icon"/>
          <p:cNvPicPr>
            <a:picLocks noChangeAspect="1" noChangeArrowheads="1"/>
          </p:cNvPicPr>
          <p:nvPr/>
        </p:nvPicPr>
        <p:blipFill>
          <a:blip r:embed="rId5" cstate="print"/>
          <a:srcRect/>
          <a:stretch>
            <a:fillRect/>
          </a:stretch>
        </p:blipFill>
        <p:spPr bwMode="auto">
          <a:xfrm>
            <a:off x="3595688" y="5594350"/>
            <a:ext cx="857250" cy="933450"/>
          </a:xfrm>
          <a:prstGeom prst="rect">
            <a:avLst/>
          </a:prstGeom>
          <a:noFill/>
          <a:ln w="21600">
            <a:noFill/>
            <a:round/>
            <a:headEnd/>
            <a:tailEnd/>
          </a:ln>
          <a:effectLst/>
        </p:spPr>
      </p:pic>
      <p:sp>
        <p:nvSpPr>
          <p:cNvPr id="1313813" name="Text Box 20"/>
          <p:cNvSpPr txBox="1">
            <a:spLocks noChangeArrowheads="1"/>
          </p:cNvSpPr>
          <p:nvPr/>
        </p:nvSpPr>
        <p:spPr bwMode="auto">
          <a:xfrm>
            <a:off x="822325" y="1201738"/>
            <a:ext cx="2644775" cy="581025"/>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00"/>
                </a:solidFill>
                <a:ea typeface="ＭＳ Ｐゴシック" pitchFamily="34" charset="-128"/>
                <a:cs typeface="Arial" charset="0"/>
              </a:rPr>
              <a:t>Understand and navigate federated big data sources</a:t>
            </a:r>
          </a:p>
        </p:txBody>
      </p:sp>
      <p:sp>
        <p:nvSpPr>
          <p:cNvPr id="1313814" name="Rectangle 21"/>
          <p:cNvSpPr>
            <a:spLocks noChangeArrowheads="1"/>
          </p:cNvSpPr>
          <p:nvPr/>
        </p:nvSpPr>
        <p:spPr bwMode="auto">
          <a:xfrm>
            <a:off x="4691063" y="1323975"/>
            <a:ext cx="3516312" cy="336550"/>
          </a:xfrm>
          <a:prstGeom prst="rect">
            <a:avLst/>
          </a:prstGeom>
          <a:noFill/>
          <a:ln w="21600">
            <a:noFill/>
            <a:round/>
            <a:headEnd/>
            <a:tailEnd/>
          </a:ln>
          <a:effectLst/>
        </p:spPr>
        <p:txBody>
          <a:bodyPr lIns="90000" tIns="46800" rIns="90000" bIns="46800">
            <a:spAutoFit/>
          </a:bodyPr>
          <a:lstStyle/>
          <a:p>
            <a:pPr defTabSz="457200">
              <a:spcBef>
                <a:spcPts val="400"/>
              </a:spcBef>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000066"/>
                </a:solidFill>
                <a:cs typeface="Arial" charset="0"/>
              </a:rPr>
              <a:t>Federated Discovery and Navigation</a:t>
            </a:r>
          </a:p>
        </p:txBody>
      </p:sp>
      <p:pic>
        <p:nvPicPr>
          <p:cNvPr id="1313815" name="Picture 22" descr="visibility1"/>
          <p:cNvPicPr>
            <a:picLocks noChangeAspect="1" noChangeArrowheads="1"/>
          </p:cNvPicPr>
          <p:nvPr/>
        </p:nvPicPr>
        <p:blipFill>
          <a:blip r:embed="rId6" cstate="print"/>
          <a:srcRect/>
          <a:stretch>
            <a:fillRect/>
          </a:stretch>
        </p:blipFill>
        <p:spPr bwMode="auto">
          <a:xfrm>
            <a:off x="3579813" y="1228725"/>
            <a:ext cx="904875" cy="519113"/>
          </a:xfrm>
          <a:prstGeom prst="rect">
            <a:avLst/>
          </a:prstGeom>
          <a:noFill/>
          <a:ln w="21600">
            <a:noFill/>
            <a:round/>
            <a:headEnd/>
            <a:tailEnd/>
          </a:ln>
          <a:effectLst/>
        </p:spPr>
      </p:pic>
      <p:pic>
        <p:nvPicPr>
          <p:cNvPr id="1313816" name="Picture 23" descr="server_database"/>
          <p:cNvPicPr>
            <a:picLocks noChangeAspect="1" noChangeArrowheads="1"/>
          </p:cNvPicPr>
          <p:nvPr/>
        </p:nvPicPr>
        <p:blipFill>
          <a:blip r:embed="rId7" cstate="print"/>
          <a:srcRect/>
          <a:stretch>
            <a:fillRect/>
          </a:stretch>
        </p:blipFill>
        <p:spPr bwMode="auto">
          <a:xfrm>
            <a:off x="3746500" y="2965450"/>
            <a:ext cx="547688" cy="688975"/>
          </a:xfrm>
          <a:prstGeom prst="rect">
            <a:avLst/>
          </a:prstGeom>
          <a:noFill/>
          <a:ln w="21600">
            <a:noFill/>
            <a:round/>
            <a:headEnd/>
            <a:tailEnd/>
          </a:ln>
          <a:effectLst/>
        </p:spPr>
      </p:pic>
      <p:pic>
        <p:nvPicPr>
          <p:cNvPr id="1313817" name="Picture 24" descr="Haloop"/>
          <p:cNvPicPr>
            <a:picLocks noChangeAspect="1" noChangeArrowheads="1"/>
          </p:cNvPicPr>
          <p:nvPr/>
        </p:nvPicPr>
        <p:blipFill>
          <a:blip r:embed="rId8" cstate="print"/>
          <a:srcRect/>
          <a:stretch>
            <a:fillRect/>
          </a:stretch>
        </p:blipFill>
        <p:spPr bwMode="auto">
          <a:xfrm>
            <a:off x="3608388" y="2058988"/>
            <a:ext cx="833437" cy="669925"/>
          </a:xfrm>
          <a:prstGeom prst="rect">
            <a:avLst/>
          </a:prstGeom>
          <a:noFill/>
          <a:ln w="21600">
            <a:noFill/>
            <a:round/>
            <a:headEnd/>
            <a:tailEnd/>
          </a:ln>
          <a:effectLst/>
        </p:spPr>
      </p:pic>
      <p:grpSp>
        <p:nvGrpSpPr>
          <p:cNvPr id="2" name="Group 25"/>
          <p:cNvGrpSpPr>
            <a:grpSpLocks/>
          </p:cNvGrpSpPr>
          <p:nvPr/>
        </p:nvGrpSpPr>
        <p:grpSpPr bwMode="auto">
          <a:xfrm>
            <a:off x="3619500" y="4821238"/>
            <a:ext cx="630238" cy="604837"/>
            <a:chOff x="2280" y="3037"/>
            <a:chExt cx="397" cy="381"/>
          </a:xfrm>
        </p:grpSpPr>
        <p:pic>
          <p:nvPicPr>
            <p:cNvPr id="1313819" name="Picture 26" descr="log-file2"/>
            <p:cNvPicPr>
              <a:picLocks noChangeAspect="1" noChangeArrowheads="1"/>
            </p:cNvPicPr>
            <p:nvPr/>
          </p:nvPicPr>
          <p:blipFill>
            <a:blip r:embed="rId9" cstate="print"/>
            <a:srcRect/>
            <a:stretch>
              <a:fillRect/>
            </a:stretch>
          </p:blipFill>
          <p:spPr bwMode="auto">
            <a:xfrm>
              <a:off x="2383" y="3037"/>
              <a:ext cx="294" cy="380"/>
            </a:xfrm>
            <a:prstGeom prst="rect">
              <a:avLst/>
            </a:prstGeom>
            <a:noFill/>
            <a:ln w="21600">
              <a:noFill/>
              <a:round/>
              <a:headEnd/>
              <a:tailEnd/>
            </a:ln>
            <a:effectLst/>
          </p:spPr>
        </p:pic>
        <p:pic>
          <p:nvPicPr>
            <p:cNvPr id="1313820" name="Picture 27" descr="magnify"/>
            <p:cNvPicPr>
              <a:picLocks noChangeAspect="1" noChangeArrowheads="1"/>
            </p:cNvPicPr>
            <p:nvPr/>
          </p:nvPicPr>
          <p:blipFill>
            <a:blip r:embed="rId10" cstate="print"/>
            <a:srcRect/>
            <a:stretch>
              <a:fillRect/>
            </a:stretch>
          </p:blipFill>
          <p:spPr bwMode="auto">
            <a:xfrm>
              <a:off x="2280" y="3181"/>
              <a:ext cx="278" cy="237"/>
            </a:xfrm>
            <a:prstGeom prst="rect">
              <a:avLst/>
            </a:prstGeom>
            <a:noFill/>
            <a:ln w="21600">
              <a:noFill/>
              <a:round/>
              <a:headEnd/>
              <a:tailEnd/>
            </a:ln>
            <a:effectLst/>
          </p:spPr>
        </p:pic>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Rectangle 2"/>
          <p:cNvSpPr>
            <a:spLocks noGrp="1" noChangeArrowheads="1"/>
          </p:cNvSpPr>
          <p:nvPr>
            <p:ph type="title"/>
          </p:nvPr>
        </p:nvSpPr>
        <p:spPr>
          <a:noFill/>
        </p:spPr>
        <p:txBody>
          <a:bodyPr/>
          <a:lstStyle/>
          <a:p>
            <a:r>
              <a:rPr lang="en-US" dirty="0" smtClean="0"/>
              <a:t>Big </a:t>
            </a:r>
            <a:r>
              <a:rPr lang="en-US" dirty="0"/>
              <a:t>Data is </a:t>
            </a:r>
            <a:r>
              <a:rPr lang="en-US" dirty="0" smtClean="0"/>
              <a:t>hard….</a:t>
            </a:r>
            <a:endParaRPr lang="en-US" dirty="0"/>
          </a:p>
        </p:txBody>
      </p:sp>
      <p:sp>
        <p:nvSpPr>
          <p:cNvPr id="1346563" name="Rectangle 3"/>
          <p:cNvSpPr>
            <a:spLocks noGrp="1" noChangeArrowheads="1"/>
          </p:cNvSpPr>
          <p:nvPr>
            <p:ph type="body" idx="1"/>
          </p:nvPr>
        </p:nvSpPr>
        <p:spPr>
          <a:xfrm>
            <a:off x="225426" y="1460501"/>
            <a:ext cx="8686800" cy="4479925"/>
          </a:xfrm>
          <a:noFill/>
        </p:spPr>
        <p:txBody>
          <a:bodyPr/>
          <a:lstStyle/>
          <a:p>
            <a:r>
              <a:rPr lang="en-US" sz="2400" dirty="0">
                <a:latin typeface="Calibri" pitchFamily="34" charset="0"/>
              </a:rPr>
              <a:t>When the operations on data are complex:</a:t>
            </a:r>
          </a:p>
          <a:p>
            <a:pPr lvl="1"/>
            <a:r>
              <a:rPr lang="en-US" sz="2400" dirty="0" err="1">
                <a:latin typeface="Calibri" pitchFamily="34" charset="0"/>
              </a:rPr>
              <a:t>Eg</a:t>
            </a:r>
            <a:r>
              <a:rPr lang="en-US" sz="2400" dirty="0">
                <a:latin typeface="Calibri" pitchFamily="34" charset="0"/>
              </a:rPr>
              <a:t>. Simple counting is not a complex problem.</a:t>
            </a:r>
          </a:p>
          <a:p>
            <a:pPr lvl="1"/>
            <a:r>
              <a:rPr lang="en-US" sz="2400" dirty="0">
                <a:latin typeface="Calibri" pitchFamily="34" charset="0"/>
              </a:rPr>
              <a:t>Modeling and reasoning with data of different kinds can get extremely complex</a:t>
            </a:r>
          </a:p>
          <a:p>
            <a:r>
              <a:rPr lang="en-US" sz="2400" dirty="0">
                <a:latin typeface="Calibri" pitchFamily="34" charset="0"/>
              </a:rPr>
              <a:t>Good news with big-data:</a:t>
            </a:r>
          </a:p>
          <a:p>
            <a:pPr lvl="1"/>
            <a:r>
              <a:rPr lang="en-US" sz="2400" dirty="0">
                <a:latin typeface="Calibri" pitchFamily="34" charset="0"/>
              </a:rPr>
              <a:t>Often, because of the vast amount of data, modeling techniques can get simpler (e.g., smart counting can replace complex model-based analytics)…</a:t>
            </a:r>
          </a:p>
          <a:p>
            <a:pPr lvl="1"/>
            <a:r>
              <a:rPr lang="en-US" sz="2400" dirty="0">
                <a:latin typeface="Calibri" pitchFamily="34" charset="0"/>
              </a:rPr>
              <a:t>…as long as we deal with the scale.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Rectangle 2"/>
          <p:cNvSpPr>
            <a:spLocks noGrp="1" noChangeArrowheads="1"/>
          </p:cNvSpPr>
          <p:nvPr>
            <p:ph type="title"/>
          </p:nvPr>
        </p:nvSpPr>
        <p:spPr>
          <a:noFill/>
        </p:spPr>
        <p:txBody>
          <a:bodyPr/>
          <a:lstStyle/>
          <a:p>
            <a:r>
              <a:rPr lang="en-US"/>
              <a:t>Why Big-Data?</a:t>
            </a:r>
          </a:p>
        </p:txBody>
      </p:sp>
      <p:sp>
        <p:nvSpPr>
          <p:cNvPr id="1342467" name="Rectangle 3"/>
          <p:cNvSpPr>
            <a:spLocks noGrp="1" noChangeArrowheads="1"/>
          </p:cNvSpPr>
          <p:nvPr>
            <p:ph type="body" idx="1"/>
          </p:nvPr>
        </p:nvSpPr>
        <p:spPr>
          <a:noFill/>
        </p:spPr>
        <p:txBody>
          <a:bodyPr/>
          <a:lstStyle/>
          <a:p>
            <a:r>
              <a:rPr lang="en-US">
                <a:latin typeface="Calibri" pitchFamily="34" charset="0"/>
              </a:rPr>
              <a:t>Key enablers for the appearance and growth of ‘Big-Data’ are:</a:t>
            </a:r>
          </a:p>
          <a:p>
            <a:pPr lvl="1">
              <a:buFont typeface="Arial" charset="0"/>
              <a:buChar char="+"/>
            </a:pPr>
            <a:r>
              <a:rPr lang="en-US" sz="3200">
                <a:solidFill>
                  <a:schemeClr val="accent2"/>
                </a:solidFill>
                <a:latin typeface="Calibri" pitchFamily="34" charset="0"/>
              </a:rPr>
              <a:t>Increase in storage capabilities</a:t>
            </a:r>
          </a:p>
          <a:p>
            <a:pPr lvl="1">
              <a:buFont typeface="Arial" charset="0"/>
              <a:buChar char="+"/>
            </a:pPr>
            <a:r>
              <a:rPr lang="en-US" sz="3200">
                <a:solidFill>
                  <a:schemeClr val="accent2"/>
                </a:solidFill>
                <a:latin typeface="Calibri" pitchFamily="34" charset="0"/>
              </a:rPr>
              <a:t>Increase in processing power</a:t>
            </a:r>
          </a:p>
          <a:p>
            <a:pPr lvl="1">
              <a:buFont typeface="Arial" charset="0"/>
              <a:buChar char="+"/>
            </a:pPr>
            <a:r>
              <a:rPr lang="en-US" sz="3200">
                <a:solidFill>
                  <a:schemeClr val="accent2"/>
                </a:solidFill>
                <a:latin typeface="Calibri" pitchFamily="34" charset="0"/>
              </a:rPr>
              <a:t>Availability of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9698" name="Rectangle 2"/>
          <p:cNvSpPr>
            <a:spLocks noGrp="1" noChangeArrowheads="1"/>
          </p:cNvSpPr>
          <p:nvPr>
            <p:ph type="title"/>
          </p:nvPr>
        </p:nvSpPr>
        <p:spPr>
          <a:xfrm>
            <a:off x="211138" y="922338"/>
            <a:ext cx="8686800" cy="396875"/>
          </a:xfrm>
          <a:noFill/>
        </p:spPr>
        <p:txBody>
          <a:bodyPr/>
          <a:lstStyle/>
          <a:p>
            <a:r>
              <a:rPr lang="en-US" dirty="0"/>
              <a:t>Simple to start</a:t>
            </a:r>
          </a:p>
        </p:txBody>
      </p:sp>
      <p:sp>
        <p:nvSpPr>
          <p:cNvPr id="1309699" name="Rectangle 3"/>
          <p:cNvSpPr>
            <a:spLocks noGrp="1" noChangeArrowheads="1"/>
          </p:cNvSpPr>
          <p:nvPr>
            <p:ph type="body" idx="1"/>
          </p:nvPr>
        </p:nvSpPr>
        <p:spPr>
          <a:noFill/>
        </p:spPr>
        <p:txBody>
          <a:bodyPr/>
          <a:lstStyle/>
          <a:p>
            <a:r>
              <a:rPr lang="en-US" sz="2800" dirty="0"/>
              <a:t>What is the maximum file size you have dealt so far?</a:t>
            </a:r>
          </a:p>
          <a:p>
            <a:pPr lvl="1"/>
            <a:r>
              <a:rPr lang="en-US" dirty="0"/>
              <a:t>Movies/Files/Streaming video that you have used?</a:t>
            </a:r>
          </a:p>
          <a:p>
            <a:pPr lvl="1"/>
            <a:r>
              <a:rPr lang="en-US" dirty="0"/>
              <a:t>What have you observed?</a:t>
            </a:r>
          </a:p>
          <a:p>
            <a:r>
              <a:rPr lang="en-US" sz="2800" dirty="0"/>
              <a:t>What is the maximum download speed you get?</a:t>
            </a:r>
          </a:p>
          <a:p>
            <a:r>
              <a:rPr lang="en-US" sz="2800" dirty="0"/>
              <a:t>Simple computation</a:t>
            </a:r>
          </a:p>
          <a:p>
            <a:pPr lvl="1"/>
            <a:r>
              <a:rPr lang="en-US" dirty="0"/>
              <a:t>How much time to just transfer.</a:t>
            </a:r>
          </a:p>
          <a:p>
            <a:pPr lvl="1"/>
            <a:endParaRPr lang="en-US" dirty="0"/>
          </a:p>
        </p:txBody>
      </p:sp>
      <p:pic>
        <p:nvPicPr>
          <p:cNvPr id="1309700" name="Picture 4"/>
          <p:cNvPicPr>
            <a:picLocks noChangeAspect="1" noChangeArrowheads="1"/>
          </p:cNvPicPr>
          <p:nvPr/>
        </p:nvPicPr>
        <p:blipFill>
          <a:blip r:embed="rId2" cstate="print"/>
          <a:srcRect/>
          <a:stretch>
            <a:fillRect/>
          </a:stretch>
        </p:blipFill>
        <p:spPr bwMode="auto">
          <a:xfrm>
            <a:off x="5473700" y="4438650"/>
            <a:ext cx="3181350" cy="2162175"/>
          </a:xfrm>
          <a:prstGeom prst="rect">
            <a:avLst/>
          </a:prstGeom>
          <a:noFill/>
        </p:spPr>
      </p:pic>
      <p:cxnSp>
        <p:nvCxnSpPr>
          <p:cNvPr id="6" name="Straight Arrow Connector 5"/>
          <p:cNvCxnSpPr/>
          <p:nvPr/>
        </p:nvCxnSpPr>
        <p:spPr bwMode="auto">
          <a:xfrm flipH="1">
            <a:off x="4672013" y="6457950"/>
            <a:ext cx="742951" cy="14288"/>
          </a:xfrm>
          <a:prstGeom prst="straightConnector1">
            <a:avLst/>
          </a:prstGeom>
          <a:noFill/>
          <a:ln w="12700" cap="flat" cmpd="sng" algn="ctr">
            <a:solidFill>
              <a:schemeClr val="tx1"/>
            </a:solidFill>
            <a:prstDash val="solid"/>
            <a:round/>
            <a:headEnd type="none" w="med" len="med"/>
            <a:tailEnd type="arrow"/>
          </a:ln>
          <a:effectLst/>
        </p:spPr>
      </p:cxnSp>
      <p:sp>
        <p:nvSpPr>
          <p:cNvPr id="9" name="TextBox 8"/>
          <p:cNvSpPr txBox="1"/>
          <p:nvPr/>
        </p:nvSpPr>
        <p:spPr>
          <a:xfrm>
            <a:off x="3414712" y="6100764"/>
            <a:ext cx="1257301" cy="646331"/>
          </a:xfrm>
          <a:prstGeom prst="rect">
            <a:avLst/>
          </a:prstGeom>
          <a:noFill/>
        </p:spPr>
        <p:txBody>
          <a:bodyPr wrap="square" rtlCol="0">
            <a:spAutoFit/>
          </a:bodyPr>
          <a:lstStyle/>
          <a:p>
            <a:r>
              <a:rPr lang="en-GB" dirty="0" smtClean="0"/>
              <a:t>250 trillion DVDs!!!</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7586" name="Rectangle 2"/>
          <p:cNvSpPr>
            <a:spLocks noGrp="1" noChangeArrowheads="1"/>
          </p:cNvSpPr>
          <p:nvPr>
            <p:ph type="title"/>
          </p:nvPr>
        </p:nvSpPr>
        <p:spPr>
          <a:noFill/>
        </p:spPr>
        <p:txBody>
          <a:bodyPr/>
          <a:lstStyle/>
          <a:p>
            <a:r>
              <a:rPr lang="en-US"/>
              <a:t>Huge amount of data</a:t>
            </a:r>
          </a:p>
        </p:txBody>
      </p:sp>
      <p:sp>
        <p:nvSpPr>
          <p:cNvPr id="1347587" name="Rectangle 3"/>
          <p:cNvSpPr>
            <a:spLocks noGrp="1" noChangeArrowheads="1"/>
          </p:cNvSpPr>
          <p:nvPr>
            <p:ph type="body" idx="1"/>
          </p:nvPr>
        </p:nvSpPr>
        <p:spPr>
          <a:noFill/>
        </p:spPr>
        <p:txBody>
          <a:bodyPr/>
          <a:lstStyle/>
          <a:p>
            <a:r>
              <a:rPr lang="en-US" sz="2400">
                <a:latin typeface="Calibri" pitchFamily="34" charset="0"/>
              </a:rPr>
              <a:t>There are huge volumes of data in the world:</a:t>
            </a:r>
          </a:p>
          <a:p>
            <a:pPr lvl="1">
              <a:buFont typeface="Arial" charset="0"/>
              <a:buChar char="+"/>
            </a:pPr>
            <a:r>
              <a:rPr lang="en-US" sz="2400">
                <a:solidFill>
                  <a:schemeClr val="accent2"/>
                </a:solidFill>
                <a:latin typeface="Calibri" pitchFamily="34" charset="0"/>
              </a:rPr>
              <a:t>From the beginning of recorded time until 2003,</a:t>
            </a:r>
          </a:p>
          <a:p>
            <a:pPr lvl="2">
              <a:buFont typeface="Arial" charset="0"/>
              <a:buChar char="+"/>
            </a:pPr>
            <a:r>
              <a:rPr lang="en-US">
                <a:solidFill>
                  <a:schemeClr val="accent2"/>
                </a:solidFill>
                <a:latin typeface="Calibri" pitchFamily="34" charset="0"/>
              </a:rPr>
              <a:t>We created 5 billion gigabytes (exabytes) of data.</a:t>
            </a:r>
          </a:p>
          <a:p>
            <a:pPr lvl="1">
              <a:buFont typeface="Arial" charset="0"/>
              <a:buChar char="+"/>
            </a:pPr>
            <a:r>
              <a:rPr lang="en-US" sz="2400">
                <a:solidFill>
                  <a:schemeClr val="accent2"/>
                </a:solidFill>
                <a:latin typeface="Calibri" pitchFamily="34" charset="0"/>
              </a:rPr>
              <a:t>In 2011, the same amount was created every two days</a:t>
            </a:r>
          </a:p>
          <a:p>
            <a:pPr lvl="1">
              <a:buFont typeface="Arial" charset="0"/>
              <a:buChar char="+"/>
            </a:pPr>
            <a:r>
              <a:rPr lang="en-US" sz="2400">
                <a:solidFill>
                  <a:schemeClr val="accent2"/>
                </a:solidFill>
                <a:latin typeface="Calibri" pitchFamily="34" charset="0"/>
              </a:rPr>
              <a:t>In 2013, the same amount of data is created every 10 minutes.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7106" name="Rectangle 2"/>
          <p:cNvSpPr>
            <a:spLocks noGrp="1" noChangeArrowheads="1"/>
          </p:cNvSpPr>
          <p:nvPr>
            <p:ph type="title"/>
          </p:nvPr>
        </p:nvSpPr>
        <p:spPr>
          <a:xfrm>
            <a:off x="182563" y="606425"/>
            <a:ext cx="8686800" cy="396875"/>
          </a:xfrm>
          <a:noFill/>
        </p:spPr>
        <p:txBody>
          <a:bodyPr/>
          <a:lstStyle/>
          <a:p>
            <a:r>
              <a:rPr lang="en-US" b="1"/>
              <a:t>Big data spans three dimensions: Volume, Velocity and Variety</a:t>
            </a:r>
          </a:p>
        </p:txBody>
      </p:sp>
      <p:sp>
        <p:nvSpPr>
          <p:cNvPr id="1327107" name="Rectangle 3"/>
          <p:cNvSpPr>
            <a:spLocks noGrp="1" noChangeArrowheads="1"/>
          </p:cNvSpPr>
          <p:nvPr>
            <p:ph type="body" idx="1"/>
          </p:nvPr>
        </p:nvSpPr>
        <p:spPr>
          <a:xfrm>
            <a:off x="206375" y="1127125"/>
            <a:ext cx="8686800" cy="5394325"/>
          </a:xfrm>
          <a:noFill/>
        </p:spPr>
        <p:txBody>
          <a:bodyPr/>
          <a:lstStyle/>
          <a:p>
            <a:r>
              <a:rPr lang="en-US" sz="1800" b="1" dirty="0">
                <a:solidFill>
                  <a:srgbClr val="FF0000"/>
                </a:solidFill>
                <a:latin typeface="Calibri" pitchFamily="34" charset="0"/>
              </a:rPr>
              <a:t>Volume</a:t>
            </a:r>
            <a:r>
              <a:rPr lang="en-US" sz="1800" b="1" dirty="0" smtClean="0">
                <a:solidFill>
                  <a:srgbClr val="FF0000"/>
                </a:solidFill>
                <a:latin typeface="Calibri" pitchFamily="34" charset="0"/>
              </a:rPr>
              <a:t>:</a:t>
            </a:r>
            <a:endParaRPr lang="en-US" sz="1800" dirty="0">
              <a:latin typeface="Calibri" pitchFamily="34" charset="0"/>
            </a:endParaRPr>
          </a:p>
          <a:p>
            <a:pPr lvl="1"/>
            <a:r>
              <a:rPr lang="en-US" sz="1800" dirty="0">
                <a:latin typeface="Calibri" pitchFamily="34" charset="0"/>
              </a:rPr>
              <a:t>Turn 12 terabytes of Tweets created each day into improved product sentiment analysis </a:t>
            </a:r>
          </a:p>
          <a:p>
            <a:pPr lvl="1"/>
            <a:r>
              <a:rPr lang="en-US" sz="1800" dirty="0">
                <a:latin typeface="Calibri" pitchFamily="34" charset="0"/>
              </a:rPr>
              <a:t>Convert 350 billion annual meter readings to better predict power consumption </a:t>
            </a:r>
            <a:endParaRPr lang="en-US" sz="1800" dirty="0" smtClean="0">
              <a:latin typeface="Calibri" pitchFamily="34" charset="0"/>
            </a:endParaRPr>
          </a:p>
          <a:p>
            <a:pPr lvl="1"/>
            <a:endParaRPr lang="en-US" sz="1800" dirty="0">
              <a:latin typeface="Calibri" pitchFamily="34" charset="0"/>
            </a:endParaRPr>
          </a:p>
          <a:p>
            <a:r>
              <a:rPr lang="en-US" sz="1800" b="1" dirty="0">
                <a:solidFill>
                  <a:srgbClr val="FF0000"/>
                </a:solidFill>
                <a:latin typeface="Calibri" pitchFamily="34" charset="0"/>
              </a:rPr>
              <a:t>Velocity</a:t>
            </a:r>
            <a:r>
              <a:rPr lang="en-US" sz="1800" b="1" dirty="0" smtClean="0">
                <a:solidFill>
                  <a:srgbClr val="FF0000"/>
                </a:solidFill>
                <a:latin typeface="Calibri" pitchFamily="34" charset="0"/>
              </a:rPr>
              <a:t>:</a:t>
            </a:r>
            <a:endParaRPr lang="en-US" sz="1800" dirty="0">
              <a:latin typeface="Calibri" pitchFamily="34" charset="0"/>
            </a:endParaRPr>
          </a:p>
          <a:p>
            <a:pPr lvl="1"/>
            <a:r>
              <a:rPr lang="en-US" sz="1800" dirty="0">
                <a:latin typeface="Calibri" pitchFamily="34" charset="0"/>
              </a:rPr>
              <a:t>Scrutinize 5 million trade events created each day to identify potential fraud </a:t>
            </a:r>
          </a:p>
          <a:p>
            <a:pPr lvl="1"/>
            <a:r>
              <a:rPr lang="en-US" sz="1800" dirty="0">
                <a:latin typeface="Calibri" pitchFamily="34" charset="0"/>
              </a:rPr>
              <a:t>Analyze 500 million daily call detail records in real-time to predict customer churn faster </a:t>
            </a:r>
            <a:endParaRPr lang="en-US" sz="1800" dirty="0" smtClean="0">
              <a:latin typeface="Calibri" pitchFamily="34" charset="0"/>
            </a:endParaRPr>
          </a:p>
          <a:p>
            <a:pPr lvl="1">
              <a:buNone/>
            </a:pPr>
            <a:endParaRPr lang="en-US" sz="1800" dirty="0">
              <a:latin typeface="Calibri" pitchFamily="34" charset="0"/>
            </a:endParaRPr>
          </a:p>
          <a:p>
            <a:r>
              <a:rPr lang="en-US" sz="1800" b="1" dirty="0" smtClean="0">
                <a:solidFill>
                  <a:srgbClr val="FF0000"/>
                </a:solidFill>
                <a:latin typeface="Calibri" pitchFamily="34" charset="0"/>
              </a:rPr>
              <a:t>Variety:</a:t>
            </a:r>
            <a:endParaRPr lang="en-US" sz="1800" dirty="0">
              <a:latin typeface="Calibri" pitchFamily="34" charset="0"/>
            </a:endParaRPr>
          </a:p>
          <a:p>
            <a:pPr lvl="1"/>
            <a:r>
              <a:rPr lang="en-US" sz="1800" dirty="0">
                <a:latin typeface="Calibri" pitchFamily="34" charset="0"/>
              </a:rPr>
              <a:t>Monitor 100’s of live video feeds from surveillance cameras to target points of interest </a:t>
            </a:r>
          </a:p>
          <a:p>
            <a:pPr lvl="1"/>
            <a:r>
              <a:rPr lang="en-US" sz="1800" dirty="0">
                <a:latin typeface="Calibri" pitchFamily="34" charset="0"/>
              </a:rPr>
              <a:t>Exploit the 80% data growth in images, video and documents to improve customer satisfaction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5058" name="Title 1"/>
          <p:cNvSpPr>
            <a:spLocks noGrp="1"/>
          </p:cNvSpPr>
          <p:nvPr>
            <p:ph type="title" idx="4294967295"/>
          </p:nvPr>
        </p:nvSpPr>
        <p:spPr>
          <a:xfrm>
            <a:off x="26988" y="490538"/>
            <a:ext cx="9117012" cy="476250"/>
          </a:xfrm>
          <a:noFill/>
        </p:spPr>
        <p:txBody>
          <a:bodyPr anchor="ctr">
            <a:spAutoFit/>
          </a:bodyPr>
          <a:lstStyle/>
          <a:p>
            <a:r>
              <a:rPr lang="en-US" sz="2100"/>
              <a:t>The Social Layer in an Instrumented Interconnected World</a:t>
            </a:r>
          </a:p>
        </p:txBody>
      </p:sp>
      <p:grpSp>
        <p:nvGrpSpPr>
          <p:cNvPr id="14" name="Group 13"/>
          <p:cNvGrpSpPr>
            <a:grpSpLocks/>
          </p:cNvGrpSpPr>
          <p:nvPr/>
        </p:nvGrpSpPr>
        <p:grpSpPr bwMode="auto">
          <a:xfrm>
            <a:off x="3733800" y="874713"/>
            <a:ext cx="5337175" cy="5902325"/>
            <a:chOff x="3733800" y="742950"/>
            <a:chExt cx="5337175" cy="5902325"/>
          </a:xfrm>
        </p:grpSpPr>
        <p:grpSp>
          <p:nvGrpSpPr>
            <p:cNvPr id="1325060" name="Group 11"/>
            <p:cNvGrpSpPr>
              <a:grpSpLocks/>
            </p:cNvGrpSpPr>
            <p:nvPr/>
          </p:nvGrpSpPr>
          <p:grpSpPr bwMode="auto">
            <a:xfrm>
              <a:off x="3744913" y="742950"/>
              <a:ext cx="5326062" cy="5704900"/>
              <a:chOff x="3744913" y="742950"/>
              <a:chExt cx="5326062" cy="5704900"/>
            </a:xfrm>
          </p:grpSpPr>
          <p:pic>
            <p:nvPicPr>
              <p:cNvPr id="1325061" name="Picture 40" descr="mobile-internet"/>
              <p:cNvPicPr>
                <a:picLocks noChangeAspect="1" noChangeArrowheads="1"/>
              </p:cNvPicPr>
              <p:nvPr/>
            </p:nvPicPr>
            <p:blipFill>
              <a:blip r:embed="rId3" cstate="print"/>
              <a:srcRect/>
              <a:stretch>
                <a:fillRect/>
              </a:stretch>
            </p:blipFill>
            <p:spPr bwMode="auto">
              <a:xfrm rot="675222">
                <a:off x="7105650" y="858838"/>
                <a:ext cx="942975" cy="1265237"/>
              </a:xfrm>
              <a:prstGeom prst="rect">
                <a:avLst/>
              </a:prstGeom>
              <a:noFill/>
              <a:ln w="9525">
                <a:noFill/>
                <a:miter lim="800000"/>
                <a:headEnd/>
                <a:tailEnd/>
              </a:ln>
            </p:spPr>
          </p:pic>
          <p:pic>
            <p:nvPicPr>
              <p:cNvPr id="1325062" name="Picture 1" descr="TrendsMontage"/>
              <p:cNvPicPr>
                <a:picLocks noChangeAspect="1" noChangeArrowheads="1"/>
              </p:cNvPicPr>
              <p:nvPr/>
            </p:nvPicPr>
            <p:blipFill>
              <a:blip r:embed="rId4" cstate="print"/>
              <a:srcRect/>
              <a:stretch>
                <a:fillRect/>
              </a:stretch>
            </p:blipFill>
            <p:spPr bwMode="auto">
              <a:xfrm>
                <a:off x="3744913" y="1103313"/>
                <a:ext cx="4648200" cy="5192712"/>
              </a:xfrm>
              <a:prstGeom prst="rect">
                <a:avLst/>
              </a:prstGeom>
              <a:noFill/>
              <a:ln w="9525">
                <a:noFill/>
                <a:miter lim="800000"/>
                <a:headEnd/>
                <a:tailEnd/>
              </a:ln>
            </p:spPr>
          </p:pic>
          <p:sp>
            <p:nvSpPr>
              <p:cNvPr id="1325063" name="Rectangle 4"/>
              <p:cNvSpPr>
                <a:spLocks noChangeArrowheads="1"/>
              </p:cNvSpPr>
              <p:nvPr/>
            </p:nvSpPr>
            <p:spPr bwMode="auto">
              <a:xfrm>
                <a:off x="7805738" y="4570413"/>
                <a:ext cx="1265237" cy="1877437"/>
              </a:xfrm>
              <a:prstGeom prst="rect">
                <a:avLst/>
              </a:prstGeom>
              <a:noFill/>
              <a:ln w="6350">
                <a:noFill/>
                <a:miter lim="800000"/>
                <a:headEnd/>
                <a:tailEnd/>
              </a:ln>
            </p:spPr>
            <p:txBody>
              <a:bodyPr lIns="228600" tIns="228600" rIns="228600" bIns="228600">
                <a:spAutoFit/>
              </a:bodyPr>
              <a:lstStyle/>
              <a:p>
                <a:pPr algn="r"/>
                <a:r>
                  <a:rPr lang="en-US" b="1" i="1">
                    <a:solidFill>
                      <a:srgbClr val="00A4DE"/>
                    </a:solidFill>
                    <a:ea typeface="ＭＳ Ｐゴシック" pitchFamily="34" charset="-128"/>
                  </a:rPr>
                  <a:t>2+ billion</a:t>
                </a:r>
                <a:r>
                  <a:rPr lang="en-US" sz="1400" b="1">
                    <a:solidFill>
                      <a:srgbClr val="075314"/>
                    </a:solidFill>
                    <a:ea typeface="ＭＳ Ｐゴシック" pitchFamily="34" charset="-128"/>
                  </a:rPr>
                  <a:t> people on the Web by end 2011 </a:t>
                </a:r>
                <a:endParaRPr lang="en-US">
                  <a:ea typeface="ＭＳ Ｐゴシック" pitchFamily="34" charset="-128"/>
                </a:endParaRPr>
              </a:p>
            </p:txBody>
          </p:sp>
          <p:sp>
            <p:nvSpPr>
              <p:cNvPr id="1325064" name="Rectangle 4"/>
              <p:cNvSpPr>
                <a:spLocks noChangeArrowheads="1"/>
              </p:cNvSpPr>
              <p:nvPr/>
            </p:nvSpPr>
            <p:spPr bwMode="auto">
              <a:xfrm>
                <a:off x="4297363" y="927631"/>
                <a:ext cx="1997075" cy="1169551"/>
              </a:xfrm>
              <a:prstGeom prst="rect">
                <a:avLst/>
              </a:prstGeom>
              <a:noFill/>
              <a:ln w="6350">
                <a:noFill/>
                <a:miter lim="800000"/>
                <a:headEnd/>
                <a:tailEnd/>
              </a:ln>
            </p:spPr>
            <p:txBody>
              <a:bodyPr lIns="228600" tIns="228600" rIns="228600" bIns="228600">
                <a:spAutoFit/>
              </a:bodyPr>
              <a:lstStyle/>
              <a:p>
                <a:pPr algn="ctr"/>
                <a:r>
                  <a:rPr lang="en-US" b="1" i="1">
                    <a:solidFill>
                      <a:srgbClr val="00A4DE"/>
                    </a:solidFill>
                    <a:ea typeface="ＭＳ Ｐゴシック" pitchFamily="34" charset="-128"/>
                  </a:rPr>
                  <a:t>30 billion</a:t>
                </a:r>
                <a:r>
                  <a:rPr lang="en-US" sz="1400" b="1">
                    <a:solidFill>
                      <a:srgbClr val="075314"/>
                    </a:solidFill>
                    <a:ea typeface="ＭＳ Ｐゴシック" pitchFamily="34" charset="-128"/>
                  </a:rPr>
                  <a:t> RFID tags today</a:t>
                </a:r>
                <a:br>
                  <a:rPr lang="en-US" sz="1400" b="1">
                    <a:solidFill>
                      <a:srgbClr val="075314"/>
                    </a:solidFill>
                    <a:ea typeface="ＭＳ Ｐゴシック" pitchFamily="34" charset="-128"/>
                  </a:rPr>
                </a:br>
                <a:r>
                  <a:rPr lang="en-US" sz="1400" b="1">
                    <a:solidFill>
                      <a:srgbClr val="075314"/>
                    </a:solidFill>
                    <a:ea typeface="ＭＳ Ｐゴシック" pitchFamily="34" charset="-128"/>
                  </a:rPr>
                  <a:t> (1.3B in 2005)</a:t>
                </a:r>
                <a:endParaRPr lang="en-US">
                  <a:ea typeface="ＭＳ Ｐゴシック" pitchFamily="34" charset="-128"/>
                </a:endParaRPr>
              </a:p>
            </p:txBody>
          </p:sp>
          <p:sp>
            <p:nvSpPr>
              <p:cNvPr id="1325065" name="Rectangle 4"/>
              <p:cNvSpPr>
                <a:spLocks noChangeArrowheads="1"/>
              </p:cNvSpPr>
              <p:nvPr/>
            </p:nvSpPr>
            <p:spPr bwMode="auto">
              <a:xfrm>
                <a:off x="7747000" y="742950"/>
                <a:ext cx="1323975" cy="1857375"/>
              </a:xfrm>
              <a:prstGeom prst="rect">
                <a:avLst/>
              </a:prstGeom>
              <a:noFill/>
              <a:ln w="6350">
                <a:noFill/>
                <a:miter lim="800000"/>
                <a:headEnd/>
                <a:tailEnd/>
              </a:ln>
            </p:spPr>
            <p:txBody>
              <a:bodyPr lIns="228600" tIns="228600" rIns="228600" bIns="228600">
                <a:spAutoFit/>
              </a:bodyPr>
              <a:lstStyle/>
              <a:p>
                <a:pPr algn="r"/>
                <a:r>
                  <a:rPr lang="en-US" b="1" i="1">
                    <a:solidFill>
                      <a:srgbClr val="00A4DE"/>
                    </a:solidFill>
                    <a:ea typeface="ＭＳ Ｐゴシック" pitchFamily="34" charset="-128"/>
                  </a:rPr>
                  <a:t>4.6 billion</a:t>
                </a:r>
                <a:r>
                  <a:rPr lang="en-US" sz="1400" b="1">
                    <a:solidFill>
                      <a:srgbClr val="075314"/>
                    </a:solidFill>
                    <a:ea typeface="ＭＳ Ｐゴシック" pitchFamily="34" charset="-128"/>
                  </a:rPr>
                  <a:t> camera phones world wide</a:t>
                </a:r>
                <a:endParaRPr lang="en-US">
                  <a:ea typeface="ＭＳ Ｐゴシック" pitchFamily="34" charset="-128"/>
                </a:endParaRPr>
              </a:p>
            </p:txBody>
          </p:sp>
          <p:sp>
            <p:nvSpPr>
              <p:cNvPr id="1325066" name="Rectangle 5"/>
              <p:cNvSpPr>
                <a:spLocks noChangeArrowheads="1"/>
              </p:cNvSpPr>
              <p:nvPr/>
            </p:nvSpPr>
            <p:spPr bwMode="auto">
              <a:xfrm>
                <a:off x="7696200" y="2609850"/>
                <a:ext cx="1374775" cy="2215991"/>
              </a:xfrm>
              <a:prstGeom prst="rect">
                <a:avLst/>
              </a:prstGeom>
              <a:noFill/>
              <a:ln w="6350">
                <a:noFill/>
                <a:miter lim="800000"/>
                <a:headEnd/>
                <a:tailEnd/>
              </a:ln>
            </p:spPr>
            <p:txBody>
              <a:bodyPr lIns="228600" tIns="228600" rIns="228600" bIns="228600">
                <a:spAutoFit/>
              </a:bodyPr>
              <a:lstStyle/>
              <a:p>
                <a:pPr algn="r"/>
                <a:r>
                  <a:rPr lang="en-US" b="1" i="1">
                    <a:solidFill>
                      <a:srgbClr val="00A4DE"/>
                    </a:solidFill>
                    <a:ea typeface="ＭＳ Ｐゴシック" pitchFamily="34" charset="-128"/>
                  </a:rPr>
                  <a:t>100s of millions of GPS enabled</a:t>
                </a:r>
                <a:r>
                  <a:rPr lang="en-US" sz="1400" b="1">
                    <a:solidFill>
                      <a:srgbClr val="075314"/>
                    </a:solidFill>
                    <a:ea typeface="ＭＳ Ｐゴシック" pitchFamily="34" charset="-128"/>
                  </a:rPr>
                  <a:t> devices sold annually</a:t>
                </a:r>
                <a:endParaRPr lang="en-US">
                  <a:ea typeface="ＭＳ Ｐゴシック" pitchFamily="34" charset="-128"/>
                </a:endParaRPr>
              </a:p>
            </p:txBody>
          </p:sp>
        </p:grpSp>
        <p:sp>
          <p:nvSpPr>
            <p:cNvPr id="1325067" name="Rectangle 4"/>
            <p:cNvSpPr>
              <a:spLocks noChangeArrowheads="1"/>
            </p:cNvSpPr>
            <p:nvPr/>
          </p:nvSpPr>
          <p:spPr bwMode="auto">
            <a:xfrm>
              <a:off x="3733800" y="5487988"/>
              <a:ext cx="2374900" cy="1157287"/>
            </a:xfrm>
            <a:prstGeom prst="rect">
              <a:avLst/>
            </a:prstGeom>
            <a:noFill/>
            <a:ln w="6350">
              <a:noFill/>
              <a:miter lim="800000"/>
              <a:headEnd/>
              <a:tailEnd/>
            </a:ln>
          </p:spPr>
          <p:txBody>
            <a:bodyPr lIns="228600" tIns="228600" rIns="228600" bIns="228600">
              <a:spAutoFit/>
            </a:bodyPr>
            <a:lstStyle/>
            <a:p>
              <a:pPr algn="ctr"/>
              <a:r>
                <a:rPr lang="en-US" b="1" i="1">
                  <a:solidFill>
                    <a:srgbClr val="00A4DE"/>
                  </a:solidFill>
                  <a:ea typeface="ＭＳ Ｐゴシック" pitchFamily="34" charset="-128"/>
                </a:rPr>
                <a:t>76 million</a:t>
              </a:r>
              <a:r>
                <a:rPr lang="en-US" sz="1400" b="1">
                  <a:solidFill>
                    <a:srgbClr val="075314"/>
                  </a:solidFill>
                  <a:ea typeface="ＭＳ Ｐゴシック" pitchFamily="34" charset="-128"/>
                </a:rPr>
                <a:t> smart meters in 2009…</a:t>
              </a:r>
              <a:br>
                <a:rPr lang="en-US" sz="1400" b="1">
                  <a:solidFill>
                    <a:srgbClr val="075314"/>
                  </a:solidFill>
                  <a:ea typeface="ＭＳ Ｐゴシック" pitchFamily="34" charset="-128"/>
                </a:rPr>
              </a:br>
              <a:r>
                <a:rPr lang="en-US" sz="1400" b="1">
                  <a:solidFill>
                    <a:srgbClr val="075314"/>
                  </a:solidFill>
                  <a:ea typeface="ＭＳ Ｐゴシック" pitchFamily="34" charset="-128"/>
                </a:rPr>
                <a:t> 200M by 2014 </a:t>
              </a:r>
              <a:endParaRPr lang="en-US">
                <a:ea typeface="ＭＳ Ｐゴシック" pitchFamily="34" charset="-128"/>
              </a:endParaRPr>
            </a:p>
          </p:txBody>
        </p:sp>
      </p:grpSp>
      <p:sp>
        <p:nvSpPr>
          <p:cNvPr id="54282" name="Text Box 37"/>
          <p:cNvSpPr txBox="1">
            <a:spLocks noChangeArrowheads="1"/>
          </p:cNvSpPr>
          <p:nvPr/>
        </p:nvSpPr>
        <p:spPr bwMode="auto">
          <a:xfrm>
            <a:off x="773113" y="1758950"/>
            <a:ext cx="2825750" cy="733425"/>
          </a:xfrm>
          <a:prstGeom prst="rect">
            <a:avLst/>
          </a:prstGeom>
          <a:noFill/>
          <a:ln w="9525">
            <a:noFill/>
            <a:miter lim="800000"/>
            <a:headEnd/>
            <a:tailEnd/>
          </a:ln>
        </p:spPr>
        <p:txBody>
          <a:bodyPr lIns="91435" tIns="45717" rIns="91435" bIns="45717">
            <a:spAutoFit/>
          </a:bodyPr>
          <a:lstStyle/>
          <a:p>
            <a:pPr algn="ctr">
              <a:lnSpc>
                <a:spcPct val="90000"/>
              </a:lnSpc>
              <a:spcBef>
                <a:spcPct val="50000"/>
              </a:spcBef>
            </a:pPr>
            <a:r>
              <a:rPr lang="en-US" b="1" i="1">
                <a:solidFill>
                  <a:srgbClr val="00A4DE"/>
                </a:solidFill>
                <a:ea typeface="ＭＳ Ｐゴシック" pitchFamily="34" charset="-128"/>
              </a:rPr>
              <a:t>12+ TBs</a:t>
            </a:r>
            <a:r>
              <a:rPr lang="en-US" sz="1300" b="1">
                <a:solidFill>
                  <a:srgbClr val="000000"/>
                </a:solidFill>
                <a:ea typeface="ＭＳ Ｐゴシック" pitchFamily="34" charset="-128"/>
              </a:rPr>
              <a:t> </a:t>
            </a:r>
            <a:br>
              <a:rPr lang="en-US" sz="1300" b="1">
                <a:solidFill>
                  <a:srgbClr val="000000"/>
                </a:solidFill>
                <a:ea typeface="ＭＳ Ｐゴシック" pitchFamily="34" charset="-128"/>
              </a:rPr>
            </a:br>
            <a:r>
              <a:rPr lang="en-US" sz="1400" b="1">
                <a:solidFill>
                  <a:srgbClr val="075314"/>
                </a:solidFill>
                <a:ea typeface="ＭＳ Ｐゴシック" pitchFamily="34" charset="-128"/>
              </a:rPr>
              <a:t>of tweet data </a:t>
            </a:r>
            <a:br>
              <a:rPr lang="en-US" sz="1400" b="1">
                <a:solidFill>
                  <a:srgbClr val="075314"/>
                </a:solidFill>
                <a:ea typeface="ＭＳ Ｐゴシック" pitchFamily="34" charset="-128"/>
              </a:rPr>
            </a:br>
            <a:r>
              <a:rPr lang="en-US" sz="1400" b="1">
                <a:solidFill>
                  <a:srgbClr val="075314"/>
                </a:solidFill>
                <a:ea typeface="ＭＳ Ｐゴシック" pitchFamily="34" charset="-128"/>
              </a:rPr>
              <a:t>every day</a:t>
            </a:r>
          </a:p>
        </p:txBody>
      </p:sp>
      <p:sp>
        <p:nvSpPr>
          <p:cNvPr id="54283" name="Text Box 38"/>
          <p:cNvSpPr txBox="1">
            <a:spLocks noChangeArrowheads="1"/>
          </p:cNvSpPr>
          <p:nvPr/>
        </p:nvSpPr>
        <p:spPr bwMode="auto">
          <a:xfrm>
            <a:off x="2138363" y="4949825"/>
            <a:ext cx="1325562" cy="733425"/>
          </a:xfrm>
          <a:prstGeom prst="rect">
            <a:avLst/>
          </a:prstGeom>
          <a:noFill/>
          <a:ln w="9525">
            <a:noFill/>
            <a:miter lim="800000"/>
            <a:headEnd/>
            <a:tailEnd/>
          </a:ln>
        </p:spPr>
        <p:txBody>
          <a:bodyPr lIns="91435" tIns="45717" rIns="91435" bIns="45717">
            <a:spAutoFit/>
          </a:bodyPr>
          <a:lstStyle/>
          <a:p>
            <a:pPr algn="ctr">
              <a:lnSpc>
                <a:spcPct val="90000"/>
              </a:lnSpc>
              <a:spcBef>
                <a:spcPct val="50000"/>
              </a:spcBef>
            </a:pPr>
            <a:r>
              <a:rPr lang="en-US" b="1" i="1">
                <a:solidFill>
                  <a:srgbClr val="00A4DE"/>
                </a:solidFill>
                <a:ea typeface="ＭＳ Ｐゴシック" pitchFamily="34" charset="-128"/>
              </a:rPr>
              <a:t>25+ TBs </a:t>
            </a:r>
            <a:r>
              <a:rPr lang="en-US" sz="1400" b="1">
                <a:solidFill>
                  <a:srgbClr val="075314"/>
                </a:solidFill>
                <a:ea typeface="ＭＳ Ｐゴシック" pitchFamily="34" charset="-128"/>
              </a:rPr>
              <a:t>of</a:t>
            </a:r>
            <a:br>
              <a:rPr lang="en-US" sz="1400" b="1">
                <a:solidFill>
                  <a:srgbClr val="075314"/>
                </a:solidFill>
                <a:ea typeface="ＭＳ Ｐゴシック" pitchFamily="34" charset="-128"/>
              </a:rPr>
            </a:br>
            <a:r>
              <a:rPr lang="en-US" sz="1400" b="1">
                <a:solidFill>
                  <a:srgbClr val="075314"/>
                </a:solidFill>
                <a:ea typeface="ＭＳ Ｐゴシック" pitchFamily="34" charset="-128"/>
              </a:rPr>
              <a:t>log data every day</a:t>
            </a:r>
          </a:p>
        </p:txBody>
      </p:sp>
      <p:pic>
        <p:nvPicPr>
          <p:cNvPr id="1325070" name="Picture 1"/>
          <p:cNvPicPr>
            <a:picLocks noChangeAspect="1"/>
          </p:cNvPicPr>
          <p:nvPr/>
        </p:nvPicPr>
        <p:blipFill>
          <a:blip r:embed="rId5" cstate="print"/>
          <a:srcRect/>
          <a:stretch>
            <a:fillRect/>
          </a:stretch>
        </p:blipFill>
        <p:spPr bwMode="auto">
          <a:xfrm>
            <a:off x="750888" y="2436813"/>
            <a:ext cx="2784475" cy="2544762"/>
          </a:xfrm>
          <a:prstGeom prst="rect">
            <a:avLst/>
          </a:prstGeom>
          <a:noFill/>
          <a:ln w="9525">
            <a:noFill/>
            <a:miter lim="800000"/>
            <a:headEnd/>
            <a:tailEnd/>
          </a:ln>
        </p:spPr>
      </p:pic>
      <p:sp>
        <p:nvSpPr>
          <p:cNvPr id="3" name="Rectangle 2"/>
          <p:cNvSpPr>
            <a:spLocks noChangeArrowheads="1"/>
          </p:cNvSpPr>
          <p:nvPr/>
        </p:nvSpPr>
        <p:spPr bwMode="auto">
          <a:xfrm rot="-5400000">
            <a:off x="-189706" y="3956844"/>
            <a:ext cx="1470025" cy="538163"/>
          </a:xfrm>
          <a:prstGeom prst="rect">
            <a:avLst/>
          </a:prstGeom>
          <a:noFill/>
          <a:ln w="9525">
            <a:noFill/>
            <a:miter lim="800000"/>
            <a:headEnd/>
            <a:tailEnd/>
          </a:ln>
        </p:spPr>
        <p:txBody>
          <a:bodyPr>
            <a:spAutoFit/>
          </a:bodyPr>
          <a:lstStyle/>
          <a:p>
            <a:pPr algn="ctr">
              <a:lnSpc>
                <a:spcPct val="90000"/>
              </a:lnSpc>
              <a:spcBef>
                <a:spcPct val="50000"/>
              </a:spcBef>
            </a:pPr>
            <a:r>
              <a:rPr lang="en-US" b="1" i="1">
                <a:solidFill>
                  <a:srgbClr val="00A4DE"/>
                </a:solidFill>
                <a:ea typeface="ＭＳ Ｐゴシック" pitchFamily="34" charset="-128"/>
              </a:rPr>
              <a:t>? TBs </a:t>
            </a:r>
            <a:r>
              <a:rPr lang="en-US" sz="1400" b="1">
                <a:solidFill>
                  <a:srgbClr val="075314"/>
                </a:solidFill>
                <a:ea typeface="ＭＳ Ｐゴシック" pitchFamily="34" charset="-128"/>
              </a:rPr>
              <a:t>of</a:t>
            </a:r>
            <a:br>
              <a:rPr lang="en-US" sz="1400" b="1">
                <a:solidFill>
                  <a:srgbClr val="075314"/>
                </a:solidFill>
                <a:ea typeface="ＭＳ Ｐゴシック" pitchFamily="34" charset="-128"/>
              </a:rPr>
            </a:br>
            <a:r>
              <a:rPr lang="en-US" sz="1400" b="1">
                <a:solidFill>
                  <a:srgbClr val="075314"/>
                </a:solidFill>
                <a:ea typeface="ＭＳ Ｐゴシック" pitchFamily="34" charset="-128"/>
              </a:rPr>
              <a:t>data every day</a:t>
            </a:r>
          </a:p>
        </p:txBody>
      </p:sp>
      <p:grpSp>
        <p:nvGrpSpPr>
          <p:cNvPr id="13" name="Group 12"/>
          <p:cNvGrpSpPr>
            <a:grpSpLocks/>
          </p:cNvGrpSpPr>
          <p:nvPr/>
        </p:nvGrpSpPr>
        <p:grpSpPr bwMode="auto">
          <a:xfrm>
            <a:off x="376238" y="5038725"/>
            <a:ext cx="1638300" cy="1509713"/>
            <a:chOff x="264585" y="4317999"/>
            <a:chExt cx="1842062" cy="2180183"/>
          </a:xfrm>
        </p:grpSpPr>
        <p:pic>
          <p:nvPicPr>
            <p:cNvPr id="1325073" name="Picture 4"/>
            <p:cNvPicPr>
              <a:picLocks noChangeAspect="1"/>
            </p:cNvPicPr>
            <p:nvPr/>
          </p:nvPicPr>
          <p:blipFill>
            <a:blip r:embed="rId6" cstate="print"/>
            <a:srcRect/>
            <a:stretch>
              <a:fillRect/>
            </a:stretch>
          </p:blipFill>
          <p:spPr bwMode="auto">
            <a:xfrm>
              <a:off x="664926" y="6117182"/>
              <a:ext cx="892629" cy="381000"/>
            </a:xfrm>
            <a:prstGeom prst="rect">
              <a:avLst/>
            </a:prstGeom>
            <a:noFill/>
            <a:ln w="9525">
              <a:noFill/>
              <a:miter lim="800000"/>
              <a:headEnd/>
              <a:tailEnd/>
            </a:ln>
          </p:spPr>
        </p:pic>
        <p:pic>
          <p:nvPicPr>
            <p:cNvPr id="1325074" name="Picture 9"/>
            <p:cNvPicPr>
              <a:picLocks noChangeAspect="1"/>
            </p:cNvPicPr>
            <p:nvPr/>
          </p:nvPicPr>
          <p:blipFill>
            <a:blip r:embed="rId7" cstate="print"/>
            <a:srcRect/>
            <a:stretch>
              <a:fillRect/>
            </a:stretch>
          </p:blipFill>
          <p:spPr bwMode="auto">
            <a:xfrm>
              <a:off x="264585" y="4317999"/>
              <a:ext cx="1842062" cy="1788583"/>
            </a:xfrm>
            <a:prstGeom prst="rect">
              <a:avLst/>
            </a:prstGeom>
            <a:noFill/>
            <a:ln w="9525">
              <a:noFill/>
              <a:miter lim="800000"/>
              <a:headEnd/>
              <a:tailEnd/>
            </a:ln>
          </p:spPr>
        </p:pic>
      </p:grpSp>
      <p:sp>
        <p:nvSpPr>
          <p:cNvPr id="11" name="Trapezoid 10"/>
          <p:cNvSpPr/>
          <p:nvPr/>
        </p:nvSpPr>
        <p:spPr bwMode="auto">
          <a:xfrm rot="16200000">
            <a:off x="3103563" y="515937"/>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a:spcBef>
                <a:spcPct val="50000"/>
              </a:spcBef>
              <a:defRPr/>
            </a:pPr>
            <a:endParaRPr lang="en-US" sz="1400" b="1">
              <a:latin typeface="Arial" pitchFamily="34" charset="0"/>
              <a:ea typeface="ＭＳ Ｐゴシック"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3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p:bldP spid="54283"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57212" y="275432"/>
            <a:ext cx="8167157" cy="6125368"/>
          </a:xfrm>
          <a:prstGeom prst="rect">
            <a:avLst/>
          </a:prstGeom>
          <a:noFill/>
          <a:ln w="9525" cap="flat">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8H9BnjMC0WNOzUh2jmj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TZuez.Mc0OAhhblX008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TZuez.Mc0OAhhblX008bw"/>
</p:tagLst>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BM Security Strategy 2011 v2.3">
  <a:themeElements>
    <a:clrScheme name="">
      <a:dk1>
        <a:srgbClr val="000000"/>
      </a:dk1>
      <a:lt1>
        <a:srgbClr val="FFFFFF"/>
      </a:lt1>
      <a:dk2>
        <a:srgbClr val="00B2EF"/>
      </a:dk2>
      <a:lt2>
        <a:srgbClr val="008ABF"/>
      </a:lt2>
      <a:accent1>
        <a:srgbClr val="83D1F5"/>
      </a:accent1>
      <a:accent2>
        <a:srgbClr val="D9182D"/>
      </a:accent2>
      <a:accent3>
        <a:srgbClr val="FFFFFF"/>
      </a:accent3>
      <a:accent4>
        <a:srgbClr val="000000"/>
      </a:accent4>
      <a:accent5>
        <a:srgbClr val="C1E5F9"/>
      </a:accent5>
      <a:accent6>
        <a:srgbClr val="C41528"/>
      </a:accent6>
      <a:hlink>
        <a:srgbClr val="008ABF"/>
      </a:hlink>
      <a:folHlink>
        <a:srgbClr val="7F1C7D"/>
      </a:folHlink>
    </a:clrScheme>
    <a:fontScheme name="1_IBM Security Strategy 2011 v2.3">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IBM Security Strategy 2011 v2.3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BM_Security_Template_Jan2012">
  <a:themeElements>
    <a:clrScheme name="">
      <a:dk1>
        <a:srgbClr val="000000"/>
      </a:dk1>
      <a:lt1>
        <a:srgbClr val="FFFFFF"/>
      </a:lt1>
      <a:dk2>
        <a:srgbClr val="00B2EF"/>
      </a:dk2>
      <a:lt2>
        <a:srgbClr val="008ABF"/>
      </a:lt2>
      <a:accent1>
        <a:srgbClr val="83D1F5"/>
      </a:accent1>
      <a:accent2>
        <a:srgbClr val="D9182D"/>
      </a:accent2>
      <a:accent3>
        <a:srgbClr val="FFFFFF"/>
      </a:accent3>
      <a:accent4>
        <a:srgbClr val="000000"/>
      </a:accent4>
      <a:accent5>
        <a:srgbClr val="C1E5F9"/>
      </a:accent5>
      <a:accent6>
        <a:srgbClr val="C41528"/>
      </a:accent6>
      <a:hlink>
        <a:srgbClr val="008ABF"/>
      </a:hlink>
      <a:folHlink>
        <a:srgbClr val="7F1C7D"/>
      </a:folHlink>
    </a:clrScheme>
    <a:fontScheme name="IBM_Security_Template_Jan201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IBM_Security_Template_Jan2012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IBM Security Strategy 2011 v2.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3_IBM Security Strategy 2011 v2.3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IBM Security Strategy 2010 v2.2</Template>
  <TotalTime>111853</TotalTime>
  <Words>1332</Words>
  <Application>Microsoft Office PowerPoint</Application>
  <PresentationFormat>On-screen Show (4:3)</PresentationFormat>
  <Paragraphs>132</Paragraphs>
  <Slides>47</Slides>
  <Notes>35</Notes>
  <HiddenSlides>0</HiddenSlides>
  <MMClips>1</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47</vt:i4>
      </vt:variant>
    </vt:vector>
  </HeadingPairs>
  <TitlesOfParts>
    <vt:vector size="52" baseType="lpstr">
      <vt:lpstr>1_Custom Design</vt:lpstr>
      <vt:lpstr>1_IBM Security Strategy 2011 v2.3</vt:lpstr>
      <vt:lpstr>IBM_Security_Template_Jan2012</vt:lpstr>
      <vt:lpstr>3_IBM Security Strategy 2011 v2.3</vt:lpstr>
      <vt:lpstr>think-cell Slide</vt:lpstr>
      <vt:lpstr>An overview of Big Data</vt:lpstr>
      <vt:lpstr>Objective of today’s lecture</vt:lpstr>
      <vt:lpstr>Slide 3</vt:lpstr>
      <vt:lpstr>What is big data?</vt:lpstr>
      <vt:lpstr>Simple to start</vt:lpstr>
      <vt:lpstr>Huge amount of data</vt:lpstr>
      <vt:lpstr>Big data spans three dimensions: Volume, Velocity and Variety</vt:lpstr>
      <vt:lpstr>The Social Layer in an Instrumented Interconnected World</vt:lpstr>
      <vt:lpstr>Slide 9</vt:lpstr>
      <vt:lpstr>Slide 10</vt:lpstr>
      <vt:lpstr>Slide 11</vt:lpstr>
      <vt:lpstr>Slide 12</vt:lpstr>
      <vt:lpstr>Slide 13</vt:lpstr>
      <vt:lpstr>Slide 14</vt:lpstr>
      <vt:lpstr>Slide 15</vt:lpstr>
      <vt:lpstr>Storing BIG DATA</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MapReduce</vt:lpstr>
      <vt:lpstr>Slide 41</vt:lpstr>
      <vt:lpstr>Slide 42</vt:lpstr>
      <vt:lpstr>Slide 43</vt:lpstr>
      <vt:lpstr>Slide 44</vt:lpstr>
      <vt:lpstr>BIG DATA is not just HADOOP</vt:lpstr>
      <vt:lpstr>Big Data is hard….</vt:lpstr>
      <vt:lpstr>Why Big-Data?</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Security Executive Board Proposal</dc:title>
  <dc:creator>IBM USER</dc:creator>
  <cp:lastModifiedBy>LCSS-IS</cp:lastModifiedBy>
  <cp:revision>646</cp:revision>
  <dcterms:created xsi:type="dcterms:W3CDTF">2010-10-26T18:42:41Z</dcterms:created>
  <dcterms:modified xsi:type="dcterms:W3CDTF">2015-02-12T12:43:35Z</dcterms:modified>
</cp:coreProperties>
</file>